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diagrams/data1.xml" ContentType="application/vnd.openxmlformats-officedocument.drawingml.diagramData+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7" r:id="rId4"/>
  </p:sldMasterIdLst>
  <p:notesMasterIdLst>
    <p:notesMasterId r:id="rId45"/>
  </p:notesMasterIdLst>
  <p:sldIdLst>
    <p:sldId id="256" r:id="rId5"/>
    <p:sldId id="289" r:id="rId6"/>
    <p:sldId id="292" r:id="rId7"/>
    <p:sldId id="299" r:id="rId8"/>
    <p:sldId id="274" r:id="rId9"/>
    <p:sldId id="257" r:id="rId10"/>
    <p:sldId id="278" r:id="rId11"/>
    <p:sldId id="260" r:id="rId12"/>
    <p:sldId id="261" r:id="rId13"/>
    <p:sldId id="262" r:id="rId14"/>
    <p:sldId id="282" r:id="rId15"/>
    <p:sldId id="281" r:id="rId16"/>
    <p:sldId id="263" r:id="rId17"/>
    <p:sldId id="275" r:id="rId18"/>
    <p:sldId id="265" r:id="rId19"/>
    <p:sldId id="258" r:id="rId20"/>
    <p:sldId id="266" r:id="rId21"/>
    <p:sldId id="267" r:id="rId22"/>
    <p:sldId id="280" r:id="rId23"/>
    <p:sldId id="269" r:id="rId24"/>
    <p:sldId id="276" r:id="rId25"/>
    <p:sldId id="271" r:id="rId26"/>
    <p:sldId id="277" r:id="rId27"/>
    <p:sldId id="270" r:id="rId28"/>
    <p:sldId id="259" r:id="rId29"/>
    <p:sldId id="272" r:id="rId30"/>
    <p:sldId id="283" r:id="rId31"/>
    <p:sldId id="285" r:id="rId32"/>
    <p:sldId id="286" r:id="rId33"/>
    <p:sldId id="287" r:id="rId34"/>
    <p:sldId id="288" r:id="rId35"/>
    <p:sldId id="290" r:id="rId36"/>
    <p:sldId id="284" r:id="rId37"/>
    <p:sldId id="291" r:id="rId38"/>
    <p:sldId id="293" r:id="rId39"/>
    <p:sldId id="294" r:id="rId40"/>
    <p:sldId id="295" r:id="rId41"/>
    <p:sldId id="296" r:id="rId42"/>
    <p:sldId id="297" r:id="rId43"/>
    <p:sldId id="29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2" autoAdjust="0"/>
    <p:restoredTop sz="88683" autoAdjust="0"/>
  </p:normalViewPr>
  <p:slideViewPr>
    <p:cSldViewPr snapToGrid="0">
      <p:cViewPr varScale="1">
        <p:scale>
          <a:sx n="64" d="100"/>
          <a:sy n="64"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24BC85-D9DF-4B95-B62C-FFA2480FB28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2DE52AC-BA6A-462D-97F8-34FC67BCA1DE}">
      <dgm:prSet/>
      <dgm:spPr/>
      <dgm:t>
        <a:bodyPr/>
        <a:lstStyle/>
        <a:p>
          <a:r>
            <a:rPr lang="en-GB" dirty="0"/>
            <a:t>Yorkshire Primary History network training meetings</a:t>
          </a:r>
          <a:endParaRPr lang="en-US" dirty="0"/>
        </a:p>
      </dgm:t>
    </dgm:pt>
    <dgm:pt modelId="{38DE6A2C-1EA9-4389-964C-670B569DA2A8}" type="parTrans" cxnId="{317A91AA-7A35-484B-91E6-E9A3ACB99E35}">
      <dgm:prSet/>
      <dgm:spPr/>
      <dgm:t>
        <a:bodyPr/>
        <a:lstStyle/>
        <a:p>
          <a:endParaRPr lang="en-US"/>
        </a:p>
      </dgm:t>
    </dgm:pt>
    <dgm:pt modelId="{8E2828AE-22DE-4FF6-AC5A-0103A2B8F4F7}" type="sibTrans" cxnId="{317A91AA-7A35-484B-91E6-E9A3ACB99E35}">
      <dgm:prSet/>
      <dgm:spPr/>
      <dgm:t>
        <a:bodyPr/>
        <a:lstStyle/>
        <a:p>
          <a:endParaRPr lang="en-US"/>
        </a:p>
      </dgm:t>
    </dgm:pt>
    <dgm:pt modelId="{7E91787A-48A2-4794-8F9C-C47AA740A59F}">
      <dgm:prSet/>
      <dgm:spPr/>
      <dgm:t>
        <a:bodyPr/>
        <a:lstStyle/>
        <a:p>
          <a:r>
            <a:rPr lang="en-US" dirty="0"/>
            <a:t>National college CPD</a:t>
          </a:r>
        </a:p>
      </dgm:t>
    </dgm:pt>
    <dgm:pt modelId="{456D6A85-86CA-41A8-A0D0-7AA2386EF25A}" type="parTrans" cxnId="{12661F02-3FAD-4B49-A832-757ED32CF74E}">
      <dgm:prSet/>
      <dgm:spPr/>
      <dgm:t>
        <a:bodyPr/>
        <a:lstStyle/>
        <a:p>
          <a:endParaRPr lang="en-US"/>
        </a:p>
      </dgm:t>
    </dgm:pt>
    <dgm:pt modelId="{46CA5E69-6BC5-4436-9B84-C1B34470AE15}" type="sibTrans" cxnId="{12661F02-3FAD-4B49-A832-757ED32CF74E}">
      <dgm:prSet/>
      <dgm:spPr/>
      <dgm:t>
        <a:bodyPr/>
        <a:lstStyle/>
        <a:p>
          <a:endParaRPr lang="en-US"/>
        </a:p>
      </dgm:t>
    </dgm:pt>
    <dgm:pt modelId="{A934ADF5-E7F0-4741-A732-90FC61B5114E}">
      <dgm:prSet/>
      <dgm:spPr/>
      <dgm:t>
        <a:bodyPr/>
        <a:lstStyle/>
        <a:p>
          <a:r>
            <a:rPr lang="en-GB" dirty="0"/>
            <a:t>Joint planning sessions with SM on a half termly basis to ensure consistency and to share ideas. </a:t>
          </a:r>
          <a:endParaRPr lang="en-US" dirty="0"/>
        </a:p>
      </dgm:t>
    </dgm:pt>
    <dgm:pt modelId="{66FA3D00-F4CC-4656-A6EF-CDCE49499E98}" type="parTrans" cxnId="{4A47B493-4A86-4B7B-9BBB-F5A42FF6A272}">
      <dgm:prSet/>
      <dgm:spPr/>
      <dgm:t>
        <a:bodyPr/>
        <a:lstStyle/>
        <a:p>
          <a:endParaRPr lang="en-US"/>
        </a:p>
      </dgm:t>
    </dgm:pt>
    <dgm:pt modelId="{C29726D8-BA7F-4ECD-8845-98576B8C8868}" type="sibTrans" cxnId="{4A47B493-4A86-4B7B-9BBB-F5A42FF6A272}">
      <dgm:prSet/>
      <dgm:spPr/>
      <dgm:t>
        <a:bodyPr/>
        <a:lstStyle/>
        <a:p>
          <a:endParaRPr lang="en-US"/>
        </a:p>
      </dgm:t>
    </dgm:pt>
    <dgm:pt modelId="{8F0C68C8-3F0C-4D65-B006-5FDB6F625430}">
      <dgm:prSet/>
      <dgm:spPr/>
      <dgm:t>
        <a:bodyPr/>
        <a:lstStyle/>
        <a:p>
          <a:r>
            <a:rPr lang="en-GB" dirty="0"/>
            <a:t>Staff questionnaires highlight areas where support is required.</a:t>
          </a:r>
          <a:endParaRPr lang="en-US" dirty="0"/>
        </a:p>
      </dgm:t>
    </dgm:pt>
    <dgm:pt modelId="{974EFC4B-6EB3-4120-8888-FC29F83B9CF2}" type="parTrans" cxnId="{51F1E6FD-33EA-4D3D-92DD-1545242E7098}">
      <dgm:prSet/>
      <dgm:spPr/>
      <dgm:t>
        <a:bodyPr/>
        <a:lstStyle/>
        <a:p>
          <a:endParaRPr lang="en-US"/>
        </a:p>
      </dgm:t>
    </dgm:pt>
    <dgm:pt modelId="{660F2CB8-73F7-4689-9277-F30E531C2D14}" type="sibTrans" cxnId="{51F1E6FD-33EA-4D3D-92DD-1545242E7098}">
      <dgm:prSet/>
      <dgm:spPr/>
      <dgm:t>
        <a:bodyPr/>
        <a:lstStyle/>
        <a:p>
          <a:endParaRPr lang="en-US"/>
        </a:p>
      </dgm:t>
    </dgm:pt>
    <dgm:pt modelId="{8154FAA2-7B74-49D7-8965-3FD6D1765390}">
      <dgm:prSet/>
      <dgm:spPr/>
      <dgm:t>
        <a:bodyPr/>
        <a:lstStyle/>
        <a:p>
          <a:r>
            <a:rPr lang="en-GB" dirty="0"/>
            <a:t>A detailed long-term plan supports staff with planning</a:t>
          </a:r>
          <a:endParaRPr lang="en-US" dirty="0"/>
        </a:p>
      </dgm:t>
    </dgm:pt>
    <dgm:pt modelId="{1E59DAED-8648-49DE-BE9C-ECC3EE9078EF}" type="parTrans" cxnId="{52A11E4F-E1EA-431C-956C-CC052ED18A9F}">
      <dgm:prSet/>
      <dgm:spPr/>
      <dgm:t>
        <a:bodyPr/>
        <a:lstStyle/>
        <a:p>
          <a:endParaRPr lang="en-US"/>
        </a:p>
      </dgm:t>
    </dgm:pt>
    <dgm:pt modelId="{0D23A121-7A51-4D2E-810A-DD3AABDAC0C1}" type="sibTrans" cxnId="{52A11E4F-E1EA-431C-956C-CC052ED18A9F}">
      <dgm:prSet/>
      <dgm:spPr/>
      <dgm:t>
        <a:bodyPr/>
        <a:lstStyle/>
        <a:p>
          <a:endParaRPr lang="en-US"/>
        </a:p>
      </dgm:t>
    </dgm:pt>
    <dgm:pt modelId="{19FCE14A-A5D0-48A1-9961-F77A6F69C4CD}">
      <dgm:prSet/>
      <dgm:spPr/>
      <dgm:t>
        <a:bodyPr/>
        <a:lstStyle/>
        <a:p>
          <a:r>
            <a:rPr lang="en-GB"/>
            <a:t>Book look feedback and discussions</a:t>
          </a:r>
          <a:endParaRPr lang="en-US"/>
        </a:p>
      </dgm:t>
    </dgm:pt>
    <dgm:pt modelId="{B8570692-7DC2-434E-9005-F083A3E59D64}" type="parTrans" cxnId="{7687E9A8-AC6C-4E3D-821D-18604FC3985E}">
      <dgm:prSet/>
      <dgm:spPr/>
      <dgm:t>
        <a:bodyPr/>
        <a:lstStyle/>
        <a:p>
          <a:endParaRPr lang="en-US"/>
        </a:p>
      </dgm:t>
    </dgm:pt>
    <dgm:pt modelId="{C346FE83-6D92-4735-8A73-D8E61AA40C9A}" type="sibTrans" cxnId="{7687E9A8-AC6C-4E3D-821D-18604FC3985E}">
      <dgm:prSet/>
      <dgm:spPr/>
      <dgm:t>
        <a:bodyPr/>
        <a:lstStyle/>
        <a:p>
          <a:endParaRPr lang="en-US"/>
        </a:p>
      </dgm:t>
    </dgm:pt>
    <dgm:pt modelId="{A371DAD1-29C0-4D19-9336-4073A0DE749F}" type="pres">
      <dgm:prSet presAssocID="{4124BC85-D9DF-4B95-B62C-FFA2480FB28B}" presName="linear" presStyleCnt="0">
        <dgm:presLayoutVars>
          <dgm:animLvl val="lvl"/>
          <dgm:resizeHandles val="exact"/>
        </dgm:presLayoutVars>
      </dgm:prSet>
      <dgm:spPr/>
    </dgm:pt>
    <dgm:pt modelId="{591FC2A4-918C-43C7-8ADE-3A152E54A2F9}" type="pres">
      <dgm:prSet presAssocID="{B2DE52AC-BA6A-462D-97F8-34FC67BCA1DE}" presName="parentText" presStyleLbl="node1" presStyleIdx="0" presStyleCnt="6">
        <dgm:presLayoutVars>
          <dgm:chMax val="0"/>
          <dgm:bulletEnabled val="1"/>
        </dgm:presLayoutVars>
      </dgm:prSet>
      <dgm:spPr/>
    </dgm:pt>
    <dgm:pt modelId="{58B9D266-4AD0-4DDF-8470-5A1E617DDF79}" type="pres">
      <dgm:prSet presAssocID="{8E2828AE-22DE-4FF6-AC5A-0103A2B8F4F7}" presName="spacer" presStyleCnt="0"/>
      <dgm:spPr/>
    </dgm:pt>
    <dgm:pt modelId="{2E58A34B-1430-4444-9EDD-6C5E304B9228}" type="pres">
      <dgm:prSet presAssocID="{7E91787A-48A2-4794-8F9C-C47AA740A59F}" presName="parentText" presStyleLbl="node1" presStyleIdx="1" presStyleCnt="6">
        <dgm:presLayoutVars>
          <dgm:chMax val="0"/>
          <dgm:bulletEnabled val="1"/>
        </dgm:presLayoutVars>
      </dgm:prSet>
      <dgm:spPr/>
    </dgm:pt>
    <dgm:pt modelId="{F5B1E014-75CB-4709-BBCB-3ABBECA84E75}" type="pres">
      <dgm:prSet presAssocID="{46CA5E69-6BC5-4436-9B84-C1B34470AE15}" presName="spacer" presStyleCnt="0"/>
      <dgm:spPr/>
    </dgm:pt>
    <dgm:pt modelId="{75BF3F67-50AE-45AD-90AB-DF1493041D24}" type="pres">
      <dgm:prSet presAssocID="{A934ADF5-E7F0-4741-A732-90FC61B5114E}" presName="parentText" presStyleLbl="node1" presStyleIdx="2" presStyleCnt="6">
        <dgm:presLayoutVars>
          <dgm:chMax val="0"/>
          <dgm:bulletEnabled val="1"/>
        </dgm:presLayoutVars>
      </dgm:prSet>
      <dgm:spPr/>
    </dgm:pt>
    <dgm:pt modelId="{B194324A-A5A9-4EE1-9C2C-425754378F8C}" type="pres">
      <dgm:prSet presAssocID="{C29726D8-BA7F-4ECD-8845-98576B8C8868}" presName="spacer" presStyleCnt="0"/>
      <dgm:spPr/>
    </dgm:pt>
    <dgm:pt modelId="{C607F547-F002-4744-A34E-043292E6A4A2}" type="pres">
      <dgm:prSet presAssocID="{8F0C68C8-3F0C-4D65-B006-5FDB6F625430}" presName="parentText" presStyleLbl="node1" presStyleIdx="3" presStyleCnt="6">
        <dgm:presLayoutVars>
          <dgm:chMax val="0"/>
          <dgm:bulletEnabled val="1"/>
        </dgm:presLayoutVars>
      </dgm:prSet>
      <dgm:spPr/>
    </dgm:pt>
    <dgm:pt modelId="{7CE23E26-EEF8-44F0-BD52-032748091A2E}" type="pres">
      <dgm:prSet presAssocID="{660F2CB8-73F7-4689-9277-F30E531C2D14}" presName="spacer" presStyleCnt="0"/>
      <dgm:spPr/>
    </dgm:pt>
    <dgm:pt modelId="{BBFAEAC9-6928-47B2-8EC2-91F75B1630A2}" type="pres">
      <dgm:prSet presAssocID="{8154FAA2-7B74-49D7-8965-3FD6D1765390}" presName="parentText" presStyleLbl="node1" presStyleIdx="4" presStyleCnt="6">
        <dgm:presLayoutVars>
          <dgm:chMax val="0"/>
          <dgm:bulletEnabled val="1"/>
        </dgm:presLayoutVars>
      </dgm:prSet>
      <dgm:spPr/>
    </dgm:pt>
    <dgm:pt modelId="{8F462C7B-24AC-4740-B65F-E3CFDB3CB746}" type="pres">
      <dgm:prSet presAssocID="{0D23A121-7A51-4D2E-810A-DD3AABDAC0C1}" presName="spacer" presStyleCnt="0"/>
      <dgm:spPr/>
    </dgm:pt>
    <dgm:pt modelId="{A15A9563-4474-4DBD-8887-5778B10C2D2D}" type="pres">
      <dgm:prSet presAssocID="{19FCE14A-A5D0-48A1-9961-F77A6F69C4CD}" presName="parentText" presStyleLbl="node1" presStyleIdx="5" presStyleCnt="6">
        <dgm:presLayoutVars>
          <dgm:chMax val="0"/>
          <dgm:bulletEnabled val="1"/>
        </dgm:presLayoutVars>
      </dgm:prSet>
      <dgm:spPr/>
    </dgm:pt>
  </dgm:ptLst>
  <dgm:cxnLst>
    <dgm:cxn modelId="{12661F02-3FAD-4B49-A832-757ED32CF74E}" srcId="{4124BC85-D9DF-4B95-B62C-FFA2480FB28B}" destId="{7E91787A-48A2-4794-8F9C-C47AA740A59F}" srcOrd="1" destOrd="0" parTransId="{456D6A85-86CA-41A8-A0D0-7AA2386EF25A}" sibTransId="{46CA5E69-6BC5-4436-9B84-C1B34470AE15}"/>
    <dgm:cxn modelId="{006B230F-B8A0-4475-A67E-D3518FD3087D}" type="presOf" srcId="{8F0C68C8-3F0C-4D65-B006-5FDB6F625430}" destId="{C607F547-F002-4744-A34E-043292E6A4A2}" srcOrd="0" destOrd="0" presId="urn:microsoft.com/office/officeart/2005/8/layout/vList2"/>
    <dgm:cxn modelId="{AF7CD627-1FA8-4158-944C-0749539D3792}" type="presOf" srcId="{8154FAA2-7B74-49D7-8965-3FD6D1765390}" destId="{BBFAEAC9-6928-47B2-8EC2-91F75B1630A2}" srcOrd="0" destOrd="0" presId="urn:microsoft.com/office/officeart/2005/8/layout/vList2"/>
    <dgm:cxn modelId="{DE3B842E-4886-49B3-B5FD-6BB13C2E3BD4}" type="presOf" srcId="{7E91787A-48A2-4794-8F9C-C47AA740A59F}" destId="{2E58A34B-1430-4444-9EDD-6C5E304B9228}" srcOrd="0" destOrd="0" presId="urn:microsoft.com/office/officeart/2005/8/layout/vList2"/>
    <dgm:cxn modelId="{1ECC972E-051E-4F15-9B83-5B6C07DF4D44}" type="presOf" srcId="{19FCE14A-A5D0-48A1-9961-F77A6F69C4CD}" destId="{A15A9563-4474-4DBD-8887-5778B10C2D2D}" srcOrd="0" destOrd="0" presId="urn:microsoft.com/office/officeart/2005/8/layout/vList2"/>
    <dgm:cxn modelId="{52A11E4F-E1EA-431C-956C-CC052ED18A9F}" srcId="{4124BC85-D9DF-4B95-B62C-FFA2480FB28B}" destId="{8154FAA2-7B74-49D7-8965-3FD6D1765390}" srcOrd="4" destOrd="0" parTransId="{1E59DAED-8648-49DE-BE9C-ECC3EE9078EF}" sibTransId="{0D23A121-7A51-4D2E-810A-DD3AABDAC0C1}"/>
    <dgm:cxn modelId="{EF9D1B7D-B85B-416E-985E-ADB46563A41D}" type="presOf" srcId="{4124BC85-D9DF-4B95-B62C-FFA2480FB28B}" destId="{A371DAD1-29C0-4D19-9336-4073A0DE749F}" srcOrd="0" destOrd="0" presId="urn:microsoft.com/office/officeart/2005/8/layout/vList2"/>
    <dgm:cxn modelId="{B9258C84-3072-43DB-840A-7DC0455C54EA}" type="presOf" srcId="{B2DE52AC-BA6A-462D-97F8-34FC67BCA1DE}" destId="{591FC2A4-918C-43C7-8ADE-3A152E54A2F9}" srcOrd="0" destOrd="0" presId="urn:microsoft.com/office/officeart/2005/8/layout/vList2"/>
    <dgm:cxn modelId="{D4052D91-A081-4B9A-9CB4-C2F0AD9424DD}" type="presOf" srcId="{A934ADF5-E7F0-4741-A732-90FC61B5114E}" destId="{75BF3F67-50AE-45AD-90AB-DF1493041D24}" srcOrd="0" destOrd="0" presId="urn:microsoft.com/office/officeart/2005/8/layout/vList2"/>
    <dgm:cxn modelId="{4A47B493-4A86-4B7B-9BBB-F5A42FF6A272}" srcId="{4124BC85-D9DF-4B95-B62C-FFA2480FB28B}" destId="{A934ADF5-E7F0-4741-A732-90FC61B5114E}" srcOrd="2" destOrd="0" parTransId="{66FA3D00-F4CC-4656-A6EF-CDCE49499E98}" sibTransId="{C29726D8-BA7F-4ECD-8845-98576B8C8868}"/>
    <dgm:cxn modelId="{7687E9A8-AC6C-4E3D-821D-18604FC3985E}" srcId="{4124BC85-D9DF-4B95-B62C-FFA2480FB28B}" destId="{19FCE14A-A5D0-48A1-9961-F77A6F69C4CD}" srcOrd="5" destOrd="0" parTransId="{B8570692-7DC2-434E-9005-F083A3E59D64}" sibTransId="{C346FE83-6D92-4735-8A73-D8E61AA40C9A}"/>
    <dgm:cxn modelId="{317A91AA-7A35-484B-91E6-E9A3ACB99E35}" srcId="{4124BC85-D9DF-4B95-B62C-FFA2480FB28B}" destId="{B2DE52AC-BA6A-462D-97F8-34FC67BCA1DE}" srcOrd="0" destOrd="0" parTransId="{38DE6A2C-1EA9-4389-964C-670B569DA2A8}" sibTransId="{8E2828AE-22DE-4FF6-AC5A-0103A2B8F4F7}"/>
    <dgm:cxn modelId="{51F1E6FD-33EA-4D3D-92DD-1545242E7098}" srcId="{4124BC85-D9DF-4B95-B62C-FFA2480FB28B}" destId="{8F0C68C8-3F0C-4D65-B006-5FDB6F625430}" srcOrd="3" destOrd="0" parTransId="{974EFC4B-6EB3-4120-8888-FC29F83B9CF2}" sibTransId="{660F2CB8-73F7-4689-9277-F30E531C2D14}"/>
    <dgm:cxn modelId="{EE6C4432-E958-4205-8025-C61A400ABC29}" type="presParOf" srcId="{A371DAD1-29C0-4D19-9336-4073A0DE749F}" destId="{591FC2A4-918C-43C7-8ADE-3A152E54A2F9}" srcOrd="0" destOrd="0" presId="urn:microsoft.com/office/officeart/2005/8/layout/vList2"/>
    <dgm:cxn modelId="{FBD2CBB9-EC7F-46E5-85EF-583B292F2904}" type="presParOf" srcId="{A371DAD1-29C0-4D19-9336-4073A0DE749F}" destId="{58B9D266-4AD0-4DDF-8470-5A1E617DDF79}" srcOrd="1" destOrd="0" presId="urn:microsoft.com/office/officeart/2005/8/layout/vList2"/>
    <dgm:cxn modelId="{3FC35E82-3B56-48BE-B822-0BD83AE4C17E}" type="presParOf" srcId="{A371DAD1-29C0-4D19-9336-4073A0DE749F}" destId="{2E58A34B-1430-4444-9EDD-6C5E304B9228}" srcOrd="2" destOrd="0" presId="urn:microsoft.com/office/officeart/2005/8/layout/vList2"/>
    <dgm:cxn modelId="{BC5195EB-0590-47E8-8990-B51A744E79A1}" type="presParOf" srcId="{A371DAD1-29C0-4D19-9336-4073A0DE749F}" destId="{F5B1E014-75CB-4709-BBCB-3ABBECA84E75}" srcOrd="3" destOrd="0" presId="urn:microsoft.com/office/officeart/2005/8/layout/vList2"/>
    <dgm:cxn modelId="{35FE16B4-3310-4DF5-83AE-252D253983AC}" type="presParOf" srcId="{A371DAD1-29C0-4D19-9336-4073A0DE749F}" destId="{75BF3F67-50AE-45AD-90AB-DF1493041D24}" srcOrd="4" destOrd="0" presId="urn:microsoft.com/office/officeart/2005/8/layout/vList2"/>
    <dgm:cxn modelId="{99E55086-F896-4EFD-95D3-4C164E0B6827}" type="presParOf" srcId="{A371DAD1-29C0-4D19-9336-4073A0DE749F}" destId="{B194324A-A5A9-4EE1-9C2C-425754378F8C}" srcOrd="5" destOrd="0" presId="urn:microsoft.com/office/officeart/2005/8/layout/vList2"/>
    <dgm:cxn modelId="{D7EB6680-FEB3-409C-9AFC-20C371DB7AE5}" type="presParOf" srcId="{A371DAD1-29C0-4D19-9336-4073A0DE749F}" destId="{C607F547-F002-4744-A34E-043292E6A4A2}" srcOrd="6" destOrd="0" presId="urn:microsoft.com/office/officeart/2005/8/layout/vList2"/>
    <dgm:cxn modelId="{6FCA8FCF-0D5D-4E62-B895-819A666758AE}" type="presParOf" srcId="{A371DAD1-29C0-4D19-9336-4073A0DE749F}" destId="{7CE23E26-EEF8-44F0-BD52-032748091A2E}" srcOrd="7" destOrd="0" presId="urn:microsoft.com/office/officeart/2005/8/layout/vList2"/>
    <dgm:cxn modelId="{BAC3614B-BED4-48A0-81DC-092D0D1F9E61}" type="presParOf" srcId="{A371DAD1-29C0-4D19-9336-4073A0DE749F}" destId="{BBFAEAC9-6928-47B2-8EC2-91F75B1630A2}" srcOrd="8" destOrd="0" presId="urn:microsoft.com/office/officeart/2005/8/layout/vList2"/>
    <dgm:cxn modelId="{AA3727B8-41B6-46AF-BA58-6F9644835800}" type="presParOf" srcId="{A371DAD1-29C0-4D19-9336-4073A0DE749F}" destId="{8F462C7B-24AC-4740-B65F-E3CFDB3CB746}" srcOrd="9" destOrd="0" presId="urn:microsoft.com/office/officeart/2005/8/layout/vList2"/>
    <dgm:cxn modelId="{7DA862C7-D657-48BA-A364-4F589163DD30}" type="presParOf" srcId="{A371DAD1-29C0-4D19-9336-4073A0DE749F}" destId="{A15A9563-4474-4DBD-8887-5778B10C2D2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1FC2A4-918C-43C7-8ADE-3A152E54A2F9}">
      <dsp:nvSpPr>
        <dsp:cNvPr id="0" name=""/>
        <dsp:cNvSpPr/>
      </dsp:nvSpPr>
      <dsp:spPr>
        <a:xfrm>
          <a:off x="0" y="95834"/>
          <a:ext cx="6391275" cy="794503"/>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Yorkshire Primary History network training meetings</a:t>
          </a:r>
          <a:endParaRPr lang="en-US" sz="2000" kern="1200" dirty="0"/>
        </a:p>
      </dsp:txBody>
      <dsp:txXfrm>
        <a:off x="38784" y="134618"/>
        <a:ext cx="6313707" cy="716935"/>
      </dsp:txXfrm>
    </dsp:sp>
    <dsp:sp modelId="{2E58A34B-1430-4444-9EDD-6C5E304B9228}">
      <dsp:nvSpPr>
        <dsp:cNvPr id="0" name=""/>
        <dsp:cNvSpPr/>
      </dsp:nvSpPr>
      <dsp:spPr>
        <a:xfrm>
          <a:off x="0" y="947937"/>
          <a:ext cx="6391275" cy="794503"/>
        </a:xfrm>
        <a:prstGeom prst="roundRect">
          <a:avLst/>
        </a:prstGeom>
        <a:solidFill>
          <a:schemeClr val="accent2">
            <a:hueOff val="-3953144"/>
            <a:satOff val="18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National college CPD</a:t>
          </a:r>
        </a:p>
      </dsp:txBody>
      <dsp:txXfrm>
        <a:off x="38784" y="986721"/>
        <a:ext cx="6313707" cy="716935"/>
      </dsp:txXfrm>
    </dsp:sp>
    <dsp:sp modelId="{75BF3F67-50AE-45AD-90AB-DF1493041D24}">
      <dsp:nvSpPr>
        <dsp:cNvPr id="0" name=""/>
        <dsp:cNvSpPr/>
      </dsp:nvSpPr>
      <dsp:spPr>
        <a:xfrm>
          <a:off x="0" y="1800040"/>
          <a:ext cx="6391275" cy="794503"/>
        </a:xfrm>
        <a:prstGeom prst="roundRect">
          <a:avLst/>
        </a:prstGeom>
        <a:solidFill>
          <a:schemeClr val="accent2">
            <a:hueOff val="-7906288"/>
            <a:satOff val="36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Joint planning sessions with SM on a half termly basis to ensure consistency and to share ideas. </a:t>
          </a:r>
          <a:endParaRPr lang="en-US" sz="2000" kern="1200" dirty="0"/>
        </a:p>
      </dsp:txBody>
      <dsp:txXfrm>
        <a:off x="38784" y="1838824"/>
        <a:ext cx="6313707" cy="716935"/>
      </dsp:txXfrm>
    </dsp:sp>
    <dsp:sp modelId="{C607F547-F002-4744-A34E-043292E6A4A2}">
      <dsp:nvSpPr>
        <dsp:cNvPr id="0" name=""/>
        <dsp:cNvSpPr/>
      </dsp:nvSpPr>
      <dsp:spPr>
        <a:xfrm>
          <a:off x="0" y="2652143"/>
          <a:ext cx="6391275" cy="794503"/>
        </a:xfrm>
        <a:prstGeom prst="roundRect">
          <a:avLst/>
        </a:prstGeom>
        <a:solidFill>
          <a:schemeClr val="accent2">
            <a:hueOff val="-11859433"/>
            <a:satOff val="54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Staff questionnaires highlight areas where support is required.</a:t>
          </a:r>
          <a:endParaRPr lang="en-US" sz="2000" kern="1200" dirty="0"/>
        </a:p>
      </dsp:txBody>
      <dsp:txXfrm>
        <a:off x="38784" y="2690927"/>
        <a:ext cx="6313707" cy="716935"/>
      </dsp:txXfrm>
    </dsp:sp>
    <dsp:sp modelId="{BBFAEAC9-6928-47B2-8EC2-91F75B1630A2}">
      <dsp:nvSpPr>
        <dsp:cNvPr id="0" name=""/>
        <dsp:cNvSpPr/>
      </dsp:nvSpPr>
      <dsp:spPr>
        <a:xfrm>
          <a:off x="0" y="3504246"/>
          <a:ext cx="6391275" cy="794503"/>
        </a:xfrm>
        <a:prstGeom prst="roundRect">
          <a:avLst/>
        </a:prstGeom>
        <a:solidFill>
          <a:schemeClr val="accent2">
            <a:hueOff val="-15812576"/>
            <a:satOff val="72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 detailed long-term plan supports staff with planning</a:t>
          </a:r>
          <a:endParaRPr lang="en-US" sz="2000" kern="1200" dirty="0"/>
        </a:p>
      </dsp:txBody>
      <dsp:txXfrm>
        <a:off x="38784" y="3543030"/>
        <a:ext cx="6313707" cy="716935"/>
      </dsp:txXfrm>
    </dsp:sp>
    <dsp:sp modelId="{A15A9563-4474-4DBD-8887-5778B10C2D2D}">
      <dsp:nvSpPr>
        <dsp:cNvPr id="0" name=""/>
        <dsp:cNvSpPr/>
      </dsp:nvSpPr>
      <dsp:spPr>
        <a:xfrm>
          <a:off x="0" y="4356349"/>
          <a:ext cx="6391275" cy="794503"/>
        </a:xfrm>
        <a:prstGeom prst="roundRec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Book look feedback and discussions</a:t>
          </a:r>
          <a:endParaRPr lang="en-US" sz="2000" kern="1200"/>
        </a:p>
      </dsp:txBody>
      <dsp:txXfrm>
        <a:off x="38784" y="4395133"/>
        <a:ext cx="6313707" cy="7169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809803-C8F0-4074-9F62-42DEBFB1CF06}" type="datetimeFigureOut">
              <a:rPr lang="en-GB" smtClean="0"/>
              <a:t>08/12/2022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EA418D-EF9B-4D4F-887E-97F3652F4829}" type="slidenum">
              <a:rPr lang="en-GB" smtClean="0"/>
              <a:t>‹#›</a:t>
            </a:fld>
            <a:endParaRPr lang="en-GB"/>
          </a:p>
        </p:txBody>
      </p:sp>
    </p:spTree>
    <p:extLst>
      <p:ext uri="{BB962C8B-B14F-4D97-AF65-F5344CB8AC3E}">
        <p14:creationId xmlns:p14="http://schemas.microsoft.com/office/powerpoint/2010/main" val="1426243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7EA418D-EF9B-4D4F-887E-97F3652F4829}" type="slidenum">
              <a:rPr lang="en-GB" smtClean="0"/>
              <a:t>28</a:t>
            </a:fld>
            <a:endParaRPr lang="en-GB"/>
          </a:p>
        </p:txBody>
      </p:sp>
    </p:spTree>
    <p:extLst>
      <p:ext uri="{BB962C8B-B14F-4D97-AF65-F5344CB8AC3E}">
        <p14:creationId xmlns:p14="http://schemas.microsoft.com/office/powerpoint/2010/main" val="2196759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AAD347D-5ACD-4C99-B74B-A9C85AD731AF}" type="datetimeFigureOut">
              <a:rPr lang="en-US" smtClean="0"/>
              <a:t>12/8/2022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59073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7794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11074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87019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41568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88843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66134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86121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41029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21805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89388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8711853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04487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25932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509A250-FF31-4206-8172-F9D3106AACB1}" type="datetimeFigureOut">
              <a:rPr lang="en-US" smtClean="0"/>
              <a:t>12/8/2022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0131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4509A250-FF31-4206-8172-F9D3106AACB1}"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99975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509A250-FF31-4206-8172-F9D3106AACB1}"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31428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AAD347D-5ACD-4C99-B74B-A9C85AD731AF}" type="datetimeFigureOut">
              <a:rPr lang="en-US" smtClean="0"/>
              <a:t>12/8/2022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9681820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assets.publishing.service.gov.uk/government/uploads/system/uploads/attachment_data/file/335158/PRIMARY_national_curriculum_-_Mathematics_220714.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B509-0ADD-4755-B95D-8BC4644D30B9}"/>
              </a:ext>
            </a:extLst>
          </p:cNvPr>
          <p:cNvSpPr>
            <a:spLocks noGrp="1"/>
          </p:cNvSpPr>
          <p:nvPr>
            <p:ph type="ctrTitle"/>
          </p:nvPr>
        </p:nvSpPr>
        <p:spPr>
          <a:xfrm>
            <a:off x="5695061" y="1241266"/>
            <a:ext cx="5428551" cy="3153753"/>
          </a:xfrm>
        </p:spPr>
        <p:txBody>
          <a:bodyPr>
            <a:normAutofit/>
          </a:bodyPr>
          <a:lstStyle/>
          <a:p>
            <a:r>
              <a:rPr lang="en-GB" sz="5400" dirty="0">
                <a:solidFill>
                  <a:srgbClr val="EBEBEB"/>
                </a:solidFill>
              </a:rPr>
              <a:t>History Curriculum </a:t>
            </a:r>
          </a:p>
        </p:txBody>
      </p:sp>
      <p:sp>
        <p:nvSpPr>
          <p:cNvPr id="3" name="Subtitle 2">
            <a:extLst>
              <a:ext uri="{FF2B5EF4-FFF2-40B4-BE49-F238E27FC236}">
                <a16:creationId xmlns:a16="http://schemas.microsoft.com/office/drawing/2014/main" id="{4E4775BA-B1C3-48A1-966F-8E38C89B1ED8}"/>
              </a:ext>
            </a:extLst>
          </p:cNvPr>
          <p:cNvSpPr>
            <a:spLocks noGrp="1"/>
          </p:cNvSpPr>
          <p:nvPr>
            <p:ph type="subTitle" idx="1"/>
          </p:nvPr>
        </p:nvSpPr>
        <p:spPr>
          <a:xfrm>
            <a:off x="5695061" y="4591665"/>
            <a:ext cx="5428551" cy="1622322"/>
          </a:xfrm>
        </p:spPr>
        <p:txBody>
          <a:bodyPr>
            <a:normAutofit/>
          </a:bodyPr>
          <a:lstStyle/>
          <a:p>
            <a:r>
              <a:rPr lang="en-GB" sz="1800" dirty="0"/>
              <a:t> HOLY NAME Catholic voluntary academy</a:t>
            </a:r>
          </a:p>
          <a:p>
            <a:endParaRPr lang="en-GB" dirty="0"/>
          </a:p>
          <a:p>
            <a:r>
              <a:rPr lang="en-GB" sz="1800" dirty="0"/>
              <a:t>History lead- Emily Brown</a:t>
            </a:r>
          </a:p>
        </p:txBody>
      </p:sp>
      <p:grpSp>
        <p:nvGrpSpPr>
          <p:cNvPr id="71" name="Group 70">
            <a:extLst>
              <a:ext uri="{FF2B5EF4-FFF2-40B4-BE49-F238E27FC236}">
                <a16:creationId xmlns:a16="http://schemas.microsoft.com/office/drawing/2014/main" id="{F41F5BDA-0140-462B-933C-538752EEAD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23335" y="396836"/>
            <a:ext cx="4992157" cy="6058999"/>
            <a:chOff x="6776508" y="396836"/>
            <a:chExt cx="4992157" cy="6058999"/>
          </a:xfrm>
        </p:grpSpPr>
        <p:sp>
          <p:nvSpPr>
            <p:cNvPr id="72" name="Rectangle 71">
              <a:extLst>
                <a:ext uri="{FF2B5EF4-FFF2-40B4-BE49-F238E27FC236}">
                  <a16:creationId xmlns:a16="http://schemas.microsoft.com/office/drawing/2014/main" id="{28AE763C-C631-453B-A3A7-09499D0DB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73" name="Freeform 5">
              <a:extLst>
                <a:ext uri="{FF2B5EF4-FFF2-40B4-BE49-F238E27FC236}">
                  <a16:creationId xmlns:a16="http://schemas.microsoft.com/office/drawing/2014/main" id="{C0C2E541-1E75-440D-A59A-C2B3AB867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4436158"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74" name="Freeform 5">
              <a:extLst>
                <a:ext uri="{FF2B5EF4-FFF2-40B4-BE49-F238E27FC236}">
                  <a16:creationId xmlns:a16="http://schemas.microsoft.com/office/drawing/2014/main" id="{481FF14D-53DC-4EA3-8425-26F1B0F08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534726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1026" name="Picture 2" descr="Image result for holy name catholic voluntary academy">
            <a:extLst>
              <a:ext uri="{FF2B5EF4-FFF2-40B4-BE49-F238E27FC236}">
                <a16:creationId xmlns:a16="http://schemas.microsoft.com/office/drawing/2014/main" id="{1D060B77-2AB2-41B9-A063-3292CE48301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09764" y="1665878"/>
            <a:ext cx="3526244" cy="3526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961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4A8EF-6728-CCBD-0A80-965E2F344BF2}"/>
              </a:ext>
            </a:extLst>
          </p:cNvPr>
          <p:cNvSpPr>
            <a:spLocks noGrp="1"/>
          </p:cNvSpPr>
          <p:nvPr>
            <p:ph type="title"/>
          </p:nvPr>
        </p:nvSpPr>
        <p:spPr/>
        <p:txBody>
          <a:bodyPr/>
          <a:lstStyle/>
          <a:p>
            <a:r>
              <a:rPr lang="en-GB" dirty="0"/>
              <a:t>Whole school targets for 2022-23</a:t>
            </a:r>
          </a:p>
        </p:txBody>
      </p:sp>
      <p:sp>
        <p:nvSpPr>
          <p:cNvPr id="3" name="Content Placeholder 2">
            <a:extLst>
              <a:ext uri="{FF2B5EF4-FFF2-40B4-BE49-F238E27FC236}">
                <a16:creationId xmlns:a16="http://schemas.microsoft.com/office/drawing/2014/main" id="{8CDB04B8-757E-E010-1F17-5A795F5D16DA}"/>
              </a:ext>
            </a:extLst>
          </p:cNvPr>
          <p:cNvSpPr>
            <a:spLocks noGrp="1"/>
          </p:cNvSpPr>
          <p:nvPr>
            <p:ph idx="1"/>
          </p:nvPr>
        </p:nvSpPr>
        <p:spPr>
          <a:xfrm>
            <a:off x="494675" y="2473378"/>
            <a:ext cx="11437495" cy="4152274"/>
          </a:xfrm>
        </p:spPr>
        <p:txBody>
          <a:bodyPr>
            <a:normAutofit lnSpcReduction="10000"/>
          </a:bodyPr>
          <a:lstStyle/>
          <a:p>
            <a:r>
              <a:rPr lang="en-GB" sz="2000" dirty="0"/>
              <a:t>Increase the amount of extended writing across KS1 and KS2.</a:t>
            </a:r>
          </a:p>
          <a:p>
            <a:endParaRPr lang="en-GB" sz="2000" dirty="0"/>
          </a:p>
          <a:p>
            <a:r>
              <a:rPr lang="en-GB" sz="2000" dirty="0"/>
              <a:t>Less worksheet based tasks- particularly in KS2.</a:t>
            </a:r>
          </a:p>
          <a:p>
            <a:endParaRPr lang="en-GB" sz="2000" dirty="0"/>
          </a:p>
          <a:p>
            <a:r>
              <a:rPr lang="en-GB" sz="2000" dirty="0"/>
              <a:t>Ensure writing is of the same standard as literacy.</a:t>
            </a:r>
          </a:p>
          <a:p>
            <a:endParaRPr lang="en-GB" sz="2000" dirty="0"/>
          </a:p>
          <a:p>
            <a:r>
              <a:rPr lang="en-GB" sz="2000" dirty="0"/>
              <a:t>Ensure historical key words are being used from the knowledge organiser.</a:t>
            </a:r>
          </a:p>
          <a:p>
            <a:endParaRPr lang="en-GB" sz="2000" dirty="0"/>
          </a:p>
          <a:p>
            <a:r>
              <a:rPr lang="en-GB" sz="2000" dirty="0"/>
              <a:t>Ensure the previous years topics are revisited through warm up starters.</a:t>
            </a:r>
          </a:p>
          <a:p>
            <a:pPr marL="0" indent="0">
              <a:buNone/>
            </a:pPr>
            <a:r>
              <a:rPr lang="en-GB" sz="2000" dirty="0"/>
              <a:t> Year 5 starter.. “Brainstorm.. What can you tell me about the Romans?”  </a:t>
            </a:r>
          </a:p>
          <a:p>
            <a:endParaRPr lang="en-GB" sz="2000" dirty="0"/>
          </a:p>
        </p:txBody>
      </p:sp>
    </p:spTree>
    <p:extLst>
      <p:ext uri="{BB962C8B-B14F-4D97-AF65-F5344CB8AC3E}">
        <p14:creationId xmlns:p14="http://schemas.microsoft.com/office/powerpoint/2010/main" val="1555235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4A8EF-6728-CCBD-0A80-965E2F344BF2}"/>
              </a:ext>
            </a:extLst>
          </p:cNvPr>
          <p:cNvSpPr>
            <a:spLocks noGrp="1"/>
          </p:cNvSpPr>
          <p:nvPr>
            <p:ph type="title"/>
          </p:nvPr>
        </p:nvSpPr>
        <p:spPr/>
        <p:txBody>
          <a:bodyPr/>
          <a:lstStyle/>
          <a:p>
            <a:r>
              <a:rPr lang="en-GB" dirty="0"/>
              <a:t>Evidence from book scrutinies ( December 2022)</a:t>
            </a:r>
          </a:p>
        </p:txBody>
      </p:sp>
      <p:sp>
        <p:nvSpPr>
          <p:cNvPr id="3" name="Content Placeholder 2">
            <a:extLst>
              <a:ext uri="{FF2B5EF4-FFF2-40B4-BE49-F238E27FC236}">
                <a16:creationId xmlns:a16="http://schemas.microsoft.com/office/drawing/2014/main" id="{8CDB04B8-757E-E010-1F17-5A795F5D16DA}"/>
              </a:ext>
            </a:extLst>
          </p:cNvPr>
          <p:cNvSpPr>
            <a:spLocks noGrp="1"/>
          </p:cNvSpPr>
          <p:nvPr>
            <p:ph idx="1"/>
          </p:nvPr>
        </p:nvSpPr>
        <p:spPr>
          <a:xfrm>
            <a:off x="331305" y="2438400"/>
            <a:ext cx="11754678" cy="4187687"/>
          </a:xfrm>
        </p:spPr>
        <p:txBody>
          <a:bodyPr>
            <a:normAutofit fontScale="85000" lnSpcReduction="20000"/>
          </a:bodyPr>
          <a:lstStyle/>
          <a:p>
            <a:r>
              <a:rPr lang="en-GB" sz="2000" dirty="0"/>
              <a:t>Increase the amount of extended writing across KS1 and KS2.</a:t>
            </a:r>
          </a:p>
          <a:p>
            <a:pPr marL="0" indent="0">
              <a:buNone/>
            </a:pPr>
            <a:r>
              <a:rPr lang="en-GB" sz="2000" dirty="0"/>
              <a:t>There is more evidence of longer pieces of writing, particularly in KS2. Evidence of Philip Webb writing strategies and key word starters to aid historical knowledge.</a:t>
            </a:r>
          </a:p>
          <a:p>
            <a:r>
              <a:rPr lang="en-GB" sz="2000" dirty="0"/>
              <a:t>Less worksheet based tasks- particularly in KS2.</a:t>
            </a:r>
          </a:p>
          <a:p>
            <a:pPr marL="0" indent="0">
              <a:buNone/>
            </a:pPr>
            <a:r>
              <a:rPr lang="en-GB" sz="2000" dirty="0"/>
              <a:t>Again, more evidence of longer pieces which are less reliant on worksheets. More opportunities for consistent writing.</a:t>
            </a:r>
          </a:p>
          <a:p>
            <a:r>
              <a:rPr lang="en-GB" sz="2000" dirty="0"/>
              <a:t>Ensure writing is of the same standard as literacy.</a:t>
            </a:r>
          </a:p>
          <a:p>
            <a:pPr marL="0" indent="0">
              <a:buNone/>
            </a:pPr>
            <a:r>
              <a:rPr lang="en-GB" sz="2000" dirty="0"/>
              <a:t>Presentation across all books has significantly improved and there is a clear focus on sticking sheets in neatly and handwriting being clear and legible.</a:t>
            </a:r>
          </a:p>
          <a:p>
            <a:r>
              <a:rPr lang="en-GB" sz="2000" dirty="0"/>
              <a:t>Ensure historical key words are being used from the knowledge organiser.</a:t>
            </a:r>
          </a:p>
          <a:p>
            <a:pPr marL="0" indent="0">
              <a:buNone/>
            </a:pPr>
            <a:r>
              <a:rPr lang="en-GB" sz="2000" dirty="0"/>
              <a:t>Key words are being explicitly taught through starters.</a:t>
            </a:r>
          </a:p>
          <a:p>
            <a:r>
              <a:rPr lang="en-GB" sz="2000" dirty="0"/>
              <a:t>Ensure the previous years topics are revisited through warm up starters.</a:t>
            </a:r>
          </a:p>
          <a:p>
            <a:pPr marL="0" indent="0">
              <a:buNone/>
            </a:pPr>
            <a:r>
              <a:rPr lang="en-GB" sz="2000" dirty="0"/>
              <a:t>Some classes are re-capping the previous years work- History lead will continue to push for more re-caps of previous topics.</a:t>
            </a:r>
          </a:p>
          <a:p>
            <a:endParaRPr lang="en-GB" sz="2000" dirty="0"/>
          </a:p>
        </p:txBody>
      </p:sp>
    </p:spTree>
    <p:extLst>
      <p:ext uri="{BB962C8B-B14F-4D97-AF65-F5344CB8AC3E}">
        <p14:creationId xmlns:p14="http://schemas.microsoft.com/office/powerpoint/2010/main" val="4046062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4A8EF-6728-CCBD-0A80-965E2F344BF2}"/>
              </a:ext>
            </a:extLst>
          </p:cNvPr>
          <p:cNvSpPr>
            <a:spLocks noGrp="1"/>
          </p:cNvSpPr>
          <p:nvPr>
            <p:ph type="title"/>
          </p:nvPr>
        </p:nvSpPr>
        <p:spPr/>
        <p:txBody>
          <a:bodyPr/>
          <a:lstStyle/>
          <a:p>
            <a:r>
              <a:rPr lang="en-GB" dirty="0"/>
              <a:t>Evidence from learning walk (Spring 1)</a:t>
            </a:r>
          </a:p>
        </p:txBody>
      </p:sp>
      <p:sp>
        <p:nvSpPr>
          <p:cNvPr id="3" name="Content Placeholder 2">
            <a:extLst>
              <a:ext uri="{FF2B5EF4-FFF2-40B4-BE49-F238E27FC236}">
                <a16:creationId xmlns:a16="http://schemas.microsoft.com/office/drawing/2014/main" id="{8CDB04B8-757E-E010-1F17-5A795F5D16DA}"/>
              </a:ext>
            </a:extLst>
          </p:cNvPr>
          <p:cNvSpPr>
            <a:spLocks noGrp="1"/>
          </p:cNvSpPr>
          <p:nvPr>
            <p:ph idx="1"/>
          </p:nvPr>
        </p:nvSpPr>
        <p:spPr>
          <a:xfrm>
            <a:off x="331305" y="2438400"/>
            <a:ext cx="11754678" cy="4187687"/>
          </a:xfrm>
        </p:spPr>
        <p:txBody>
          <a:bodyPr>
            <a:normAutofit/>
          </a:bodyPr>
          <a:lstStyle/>
          <a:p>
            <a:endParaRPr lang="en-GB" sz="2000" dirty="0"/>
          </a:p>
        </p:txBody>
      </p:sp>
    </p:spTree>
    <p:extLst>
      <p:ext uri="{BB962C8B-B14F-4D97-AF65-F5344CB8AC3E}">
        <p14:creationId xmlns:p14="http://schemas.microsoft.com/office/powerpoint/2010/main" val="3691464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314C310-850D-4491-AA52-C75BEA68B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grpSp>
      <p:sp>
        <p:nvSpPr>
          <p:cNvPr id="2" name="Title 1">
            <a:extLst>
              <a:ext uri="{FF2B5EF4-FFF2-40B4-BE49-F238E27FC236}">
                <a16:creationId xmlns:a16="http://schemas.microsoft.com/office/drawing/2014/main" id="{63796F88-B4EA-4ECD-862E-EC880EBEB9C7}"/>
              </a:ext>
            </a:extLst>
          </p:cNvPr>
          <p:cNvSpPr>
            <a:spLocks noGrp="1"/>
          </p:cNvSpPr>
          <p:nvPr>
            <p:ph type="title"/>
          </p:nvPr>
        </p:nvSpPr>
        <p:spPr>
          <a:xfrm>
            <a:off x="836247" y="1085549"/>
            <a:ext cx="3430947" cy="4686903"/>
          </a:xfrm>
        </p:spPr>
        <p:txBody>
          <a:bodyPr anchor="ctr">
            <a:normAutofit/>
          </a:bodyPr>
          <a:lstStyle/>
          <a:p>
            <a:pPr algn="r"/>
            <a:r>
              <a:rPr lang="en-GB" sz="2800" b="1" dirty="0">
                <a:solidFill>
                  <a:schemeClr val="tx1"/>
                </a:solidFill>
              </a:rPr>
              <a:t>History</a:t>
            </a:r>
            <a:br>
              <a:rPr lang="en-GB" sz="2800" b="1" dirty="0">
                <a:solidFill>
                  <a:schemeClr val="tx1"/>
                </a:solidFill>
              </a:rPr>
            </a:br>
            <a:r>
              <a:rPr lang="en-GB" sz="2800" b="1" dirty="0">
                <a:solidFill>
                  <a:schemeClr val="tx1"/>
                </a:solidFill>
              </a:rPr>
              <a:t>Curriculum Vision Statement</a:t>
            </a:r>
          </a:p>
        </p:txBody>
      </p:sp>
      <p:cxnSp>
        <p:nvCxnSpPr>
          <p:cNvPr id="14" name="Straight Connector 13">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29E1FEC-7B32-450E-81DB-5620D6A92F14}"/>
              </a:ext>
            </a:extLst>
          </p:cNvPr>
          <p:cNvSpPr>
            <a:spLocks noGrp="1"/>
          </p:cNvSpPr>
          <p:nvPr>
            <p:ph idx="1"/>
          </p:nvPr>
        </p:nvSpPr>
        <p:spPr>
          <a:xfrm>
            <a:off x="5041399" y="1085549"/>
            <a:ext cx="5579707" cy="4686903"/>
          </a:xfrm>
        </p:spPr>
        <p:txBody>
          <a:bodyPr anchor="ctr">
            <a:normAutofit/>
          </a:bodyPr>
          <a:lstStyle/>
          <a:p>
            <a:pPr marL="0" indent="0" algn="ctr">
              <a:buNone/>
            </a:pPr>
            <a:r>
              <a:rPr lang="en-GB" sz="3600" dirty="0">
                <a:solidFill>
                  <a:schemeClr val="tx1"/>
                </a:solidFill>
              </a:rPr>
              <a:t>At Holy Name, all children will be given the opportunity to become capable historians and be intrigued by the  past </a:t>
            </a:r>
          </a:p>
        </p:txBody>
      </p:sp>
    </p:spTree>
    <p:extLst>
      <p:ext uri="{BB962C8B-B14F-4D97-AF65-F5344CB8AC3E}">
        <p14:creationId xmlns:p14="http://schemas.microsoft.com/office/powerpoint/2010/main" val="30699628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grpSp>
        <p:nvGrpSpPr>
          <p:cNvPr id="21" name="Group 6">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 name="Rectangle 7">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2" name="Rectangle 10">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23" name="Group 12">
            <a:extLst>
              <a:ext uri="{FF2B5EF4-FFF2-40B4-BE49-F238E27FC236}">
                <a16:creationId xmlns:a16="http://schemas.microsoft.com/office/drawing/2014/main" id="{F1ECA4FE-7D2F-4576-B767-3A5F5ABFE9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4" name="Rectangle 13">
              <a:extLst>
                <a:ext uri="{FF2B5EF4-FFF2-40B4-BE49-F238E27FC236}">
                  <a16:creationId xmlns:a16="http://schemas.microsoft.com/office/drawing/2014/main" id="{5969441E-5462-4859-86CD-1737FDE360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4" name="Freeform 5">
              <a:extLst>
                <a:ext uri="{FF2B5EF4-FFF2-40B4-BE49-F238E27FC236}">
                  <a16:creationId xmlns:a16="http://schemas.microsoft.com/office/drawing/2014/main" id="{596BD4B5-6833-40CC-96FE-EDC6756342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F871F085-827E-4695-A8C0-44D10517B0B8}"/>
              </a:ext>
            </a:extLst>
          </p:cNvPr>
          <p:cNvSpPr>
            <a:spLocks noGrp="1"/>
          </p:cNvSpPr>
          <p:nvPr>
            <p:ph type="title"/>
          </p:nvPr>
        </p:nvSpPr>
        <p:spPr>
          <a:xfrm>
            <a:off x="1683171" y="1169773"/>
            <a:ext cx="8825658" cy="2870161"/>
          </a:xfrm>
        </p:spPr>
        <p:txBody>
          <a:bodyPr vert="horz" lIns="91440" tIns="45720" rIns="91440" bIns="45720" rtlCol="0" anchor="b">
            <a:normAutofit/>
          </a:bodyPr>
          <a:lstStyle/>
          <a:p>
            <a:pPr algn="ctr"/>
            <a:r>
              <a:rPr lang="en-US" sz="5400" b="0" i="0" kern="1200" dirty="0">
                <a:solidFill>
                  <a:schemeClr val="tx1"/>
                </a:solidFill>
                <a:latin typeface="+mj-lt"/>
                <a:ea typeface="+mj-ea"/>
                <a:cs typeface="+mj-cs"/>
              </a:rPr>
              <a:t>Intent of the History Curriculum</a:t>
            </a:r>
          </a:p>
        </p:txBody>
      </p:sp>
      <p:cxnSp>
        <p:nvCxnSpPr>
          <p:cNvPr id="27" name="Straight Connector 16">
            <a:extLst>
              <a:ext uri="{FF2B5EF4-FFF2-40B4-BE49-F238E27FC236}">
                <a16:creationId xmlns:a16="http://schemas.microsoft.com/office/drawing/2014/main" id="{E81F53E2-F556-42FA-8D24-113839EE19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58249" y="4166888"/>
            <a:ext cx="675502"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076652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19">
            <a:extLst>
              <a:ext uri="{FF2B5EF4-FFF2-40B4-BE49-F238E27FC236}">
                <a16:creationId xmlns:a16="http://schemas.microsoft.com/office/drawing/2014/main" id="{388DD50E-1D2D-48C6-A470-79FB7F337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34" name="Rectangle 21">
            <a:extLst>
              <a:ext uri="{FF2B5EF4-FFF2-40B4-BE49-F238E27FC236}">
                <a16:creationId xmlns:a16="http://schemas.microsoft.com/office/drawing/2014/main" id="{85F279D6-ED25-4D3F-9479-8ABB21867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23">
            <a:extLst>
              <a:ext uri="{FF2B5EF4-FFF2-40B4-BE49-F238E27FC236}">
                <a16:creationId xmlns:a16="http://schemas.microsoft.com/office/drawing/2014/main" id="{38D0B1B4-C487-47EF-B7D0-421066454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275" y="643466"/>
            <a:ext cx="1970939" cy="5571067"/>
          </a:xfrm>
          <a:custGeom>
            <a:avLst/>
            <a:gdLst>
              <a:gd name="connsiteX0" fmla="*/ 0 w 1970939"/>
              <a:gd name="connsiteY0" fmla="*/ 0 h 5571067"/>
              <a:gd name="connsiteX1" fmla="*/ 1774861 w 1970939"/>
              <a:gd name="connsiteY1" fmla="*/ 0 h 5571067"/>
              <a:gd name="connsiteX2" fmla="*/ 1780256 w 1970939"/>
              <a:gd name="connsiteY2" fmla="*/ 32931 h 5571067"/>
              <a:gd name="connsiteX3" fmla="*/ 1802197 w 1970939"/>
              <a:gd name="connsiteY3" fmla="*/ 170349 h 5571067"/>
              <a:gd name="connsiteX4" fmla="*/ 1820981 w 1970939"/>
              <a:gd name="connsiteY4" fmla="*/ 308372 h 5571067"/>
              <a:gd name="connsiteX5" fmla="*/ 1839923 w 1970939"/>
              <a:gd name="connsiteY5" fmla="*/ 445791 h 5571067"/>
              <a:gd name="connsiteX6" fmla="*/ 1857602 w 1970939"/>
              <a:gd name="connsiteY6" fmla="*/ 583814 h 5571067"/>
              <a:gd name="connsiteX7" fmla="*/ 1872756 w 1970939"/>
              <a:gd name="connsiteY7" fmla="*/ 720022 h 5571067"/>
              <a:gd name="connsiteX8" fmla="*/ 1887120 w 1970939"/>
              <a:gd name="connsiteY8" fmla="*/ 858046 h 5571067"/>
              <a:gd name="connsiteX9" fmla="*/ 1900223 w 1970939"/>
              <a:gd name="connsiteY9" fmla="*/ 995464 h 5571067"/>
              <a:gd name="connsiteX10" fmla="*/ 1911588 w 1970939"/>
              <a:gd name="connsiteY10" fmla="*/ 1130461 h 5571067"/>
              <a:gd name="connsiteX11" fmla="*/ 1922953 w 1970939"/>
              <a:gd name="connsiteY11" fmla="*/ 1267274 h 5571067"/>
              <a:gd name="connsiteX12" fmla="*/ 1932424 w 1970939"/>
              <a:gd name="connsiteY12" fmla="*/ 1402271 h 5571067"/>
              <a:gd name="connsiteX13" fmla="*/ 1939842 w 1970939"/>
              <a:gd name="connsiteY13" fmla="*/ 1537267 h 5571067"/>
              <a:gd name="connsiteX14" fmla="*/ 1947577 w 1970939"/>
              <a:gd name="connsiteY14" fmla="*/ 1671659 h 5571067"/>
              <a:gd name="connsiteX15" fmla="*/ 1954049 w 1970939"/>
              <a:gd name="connsiteY15" fmla="*/ 1804840 h 5571067"/>
              <a:gd name="connsiteX16" fmla="*/ 1958627 w 1970939"/>
              <a:gd name="connsiteY16" fmla="*/ 1936810 h 5571067"/>
              <a:gd name="connsiteX17" fmla="*/ 1962573 w 1970939"/>
              <a:gd name="connsiteY17" fmla="*/ 2068780 h 5571067"/>
              <a:gd name="connsiteX18" fmla="*/ 1966361 w 1970939"/>
              <a:gd name="connsiteY18" fmla="*/ 2199539 h 5571067"/>
              <a:gd name="connsiteX19" fmla="*/ 1968098 w 1970939"/>
              <a:gd name="connsiteY19" fmla="*/ 2328482 h 5571067"/>
              <a:gd name="connsiteX20" fmla="*/ 1969992 w 1970939"/>
              <a:gd name="connsiteY20" fmla="*/ 2457425 h 5571067"/>
              <a:gd name="connsiteX21" fmla="*/ 1970939 w 1970939"/>
              <a:gd name="connsiteY21" fmla="*/ 2584552 h 5571067"/>
              <a:gd name="connsiteX22" fmla="*/ 1969992 w 1970939"/>
              <a:gd name="connsiteY22" fmla="*/ 2710469 h 5571067"/>
              <a:gd name="connsiteX23" fmla="*/ 1969992 w 1970939"/>
              <a:gd name="connsiteY23" fmla="*/ 2835174 h 5571067"/>
              <a:gd name="connsiteX24" fmla="*/ 1968098 w 1970939"/>
              <a:gd name="connsiteY24" fmla="*/ 2958669 h 5571067"/>
              <a:gd name="connsiteX25" fmla="*/ 1965256 w 1970939"/>
              <a:gd name="connsiteY25" fmla="*/ 3079742 h 5571067"/>
              <a:gd name="connsiteX26" fmla="*/ 1962573 w 1970939"/>
              <a:gd name="connsiteY26" fmla="*/ 3199605 h 5571067"/>
              <a:gd name="connsiteX27" fmla="*/ 1959574 w 1970939"/>
              <a:gd name="connsiteY27" fmla="*/ 3317046 h 5571067"/>
              <a:gd name="connsiteX28" fmla="*/ 1954996 w 1970939"/>
              <a:gd name="connsiteY28" fmla="*/ 3433882 h 5571067"/>
              <a:gd name="connsiteX29" fmla="*/ 1950103 w 1970939"/>
              <a:gd name="connsiteY29" fmla="*/ 3548902 h 5571067"/>
              <a:gd name="connsiteX30" fmla="*/ 1945683 w 1970939"/>
              <a:gd name="connsiteY30" fmla="*/ 3661500 h 5571067"/>
              <a:gd name="connsiteX31" fmla="*/ 1933213 w 1970939"/>
              <a:gd name="connsiteY31" fmla="*/ 3881248 h 5571067"/>
              <a:gd name="connsiteX32" fmla="*/ 1919953 w 1970939"/>
              <a:gd name="connsiteY32" fmla="*/ 4091916 h 5571067"/>
              <a:gd name="connsiteX33" fmla="*/ 1906063 w 1970939"/>
              <a:gd name="connsiteY33" fmla="*/ 4294109 h 5571067"/>
              <a:gd name="connsiteX34" fmla="*/ 1890751 w 1970939"/>
              <a:gd name="connsiteY34" fmla="*/ 4485405 h 5571067"/>
              <a:gd name="connsiteX35" fmla="*/ 1874809 w 1970939"/>
              <a:gd name="connsiteY35" fmla="*/ 4668226 h 5571067"/>
              <a:gd name="connsiteX36" fmla="*/ 1857602 w 1970939"/>
              <a:gd name="connsiteY36" fmla="*/ 4837728 h 5571067"/>
              <a:gd name="connsiteX37" fmla="*/ 1840713 w 1970939"/>
              <a:gd name="connsiteY37" fmla="*/ 4996940 h 5571067"/>
              <a:gd name="connsiteX38" fmla="*/ 1823823 w 1970939"/>
              <a:gd name="connsiteY38" fmla="*/ 5143439 h 5571067"/>
              <a:gd name="connsiteX39" fmla="*/ 1807880 w 1970939"/>
              <a:gd name="connsiteY39" fmla="*/ 5277830 h 5571067"/>
              <a:gd name="connsiteX40" fmla="*/ 1792726 w 1970939"/>
              <a:gd name="connsiteY40" fmla="*/ 5397087 h 5571067"/>
              <a:gd name="connsiteX41" fmla="*/ 1778362 w 1970939"/>
              <a:gd name="connsiteY41" fmla="*/ 5504843 h 5571067"/>
              <a:gd name="connsiteX42" fmla="*/ 1769613 w 1970939"/>
              <a:gd name="connsiteY42" fmla="*/ 5571067 h 5571067"/>
              <a:gd name="connsiteX43" fmla="*/ 0 w 1970939"/>
              <a:gd name="connsiteY43" fmla="*/ 5571067 h 557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70939" h="5571067">
                <a:moveTo>
                  <a:pt x="0" y="0"/>
                </a:moveTo>
                <a:lnTo>
                  <a:pt x="1774861" y="0"/>
                </a:lnTo>
                <a:lnTo>
                  <a:pt x="1780256" y="32931"/>
                </a:lnTo>
                <a:lnTo>
                  <a:pt x="1802197" y="170349"/>
                </a:lnTo>
                <a:lnTo>
                  <a:pt x="1820981" y="308372"/>
                </a:lnTo>
                <a:lnTo>
                  <a:pt x="1839923" y="445791"/>
                </a:lnTo>
                <a:lnTo>
                  <a:pt x="1857602" y="583814"/>
                </a:lnTo>
                <a:lnTo>
                  <a:pt x="1872756" y="720022"/>
                </a:lnTo>
                <a:lnTo>
                  <a:pt x="1887120" y="858046"/>
                </a:lnTo>
                <a:lnTo>
                  <a:pt x="1900223" y="995464"/>
                </a:lnTo>
                <a:lnTo>
                  <a:pt x="1911588" y="1130461"/>
                </a:lnTo>
                <a:lnTo>
                  <a:pt x="1922953" y="1267274"/>
                </a:lnTo>
                <a:lnTo>
                  <a:pt x="1932424" y="1402271"/>
                </a:lnTo>
                <a:lnTo>
                  <a:pt x="1939842" y="1537267"/>
                </a:lnTo>
                <a:lnTo>
                  <a:pt x="1947577" y="1671659"/>
                </a:lnTo>
                <a:lnTo>
                  <a:pt x="1954049" y="1804840"/>
                </a:lnTo>
                <a:lnTo>
                  <a:pt x="1958627" y="1936810"/>
                </a:lnTo>
                <a:lnTo>
                  <a:pt x="1962573" y="2068780"/>
                </a:lnTo>
                <a:lnTo>
                  <a:pt x="1966361" y="2199539"/>
                </a:lnTo>
                <a:lnTo>
                  <a:pt x="1968098" y="2328482"/>
                </a:lnTo>
                <a:lnTo>
                  <a:pt x="1969992" y="2457425"/>
                </a:lnTo>
                <a:lnTo>
                  <a:pt x="1970939" y="2584552"/>
                </a:lnTo>
                <a:lnTo>
                  <a:pt x="1969992" y="2710469"/>
                </a:lnTo>
                <a:lnTo>
                  <a:pt x="1969992" y="2835174"/>
                </a:lnTo>
                <a:lnTo>
                  <a:pt x="1968098" y="2958669"/>
                </a:lnTo>
                <a:lnTo>
                  <a:pt x="1965256" y="3079742"/>
                </a:lnTo>
                <a:lnTo>
                  <a:pt x="1962573" y="3199605"/>
                </a:lnTo>
                <a:lnTo>
                  <a:pt x="1959574" y="3317046"/>
                </a:lnTo>
                <a:lnTo>
                  <a:pt x="1954996" y="3433882"/>
                </a:lnTo>
                <a:lnTo>
                  <a:pt x="1950103" y="3548902"/>
                </a:lnTo>
                <a:lnTo>
                  <a:pt x="1945683" y="3661500"/>
                </a:lnTo>
                <a:lnTo>
                  <a:pt x="1933213" y="3881248"/>
                </a:lnTo>
                <a:lnTo>
                  <a:pt x="1919953" y="4091916"/>
                </a:lnTo>
                <a:lnTo>
                  <a:pt x="1906063" y="4294109"/>
                </a:lnTo>
                <a:lnTo>
                  <a:pt x="1890751" y="4485405"/>
                </a:lnTo>
                <a:lnTo>
                  <a:pt x="1874809" y="4668226"/>
                </a:lnTo>
                <a:lnTo>
                  <a:pt x="1857602" y="4837728"/>
                </a:lnTo>
                <a:lnTo>
                  <a:pt x="1840713" y="4996940"/>
                </a:lnTo>
                <a:lnTo>
                  <a:pt x="1823823" y="5143439"/>
                </a:lnTo>
                <a:lnTo>
                  <a:pt x="1807880" y="5277830"/>
                </a:lnTo>
                <a:lnTo>
                  <a:pt x="1792726" y="5397087"/>
                </a:lnTo>
                <a:lnTo>
                  <a:pt x="1778362" y="5504843"/>
                </a:lnTo>
                <a:lnTo>
                  <a:pt x="1769613" y="5571067"/>
                </a:lnTo>
                <a:lnTo>
                  <a:pt x="0" y="5571067"/>
                </a:lnTo>
                <a:close/>
              </a:path>
            </a:pathLst>
          </a:custGeom>
          <a:ln>
            <a:noFill/>
          </a:ln>
        </p:spPr>
        <p:style>
          <a:lnRef idx="2">
            <a:schemeClr val="accent1">
              <a:shade val="50000"/>
            </a:schemeClr>
          </a:lnRef>
          <a:fillRef idx="1002">
            <a:schemeClr val="dk2"/>
          </a:fillRef>
          <a:effectRef idx="0">
            <a:schemeClr val="accent1"/>
          </a:effectRef>
          <a:fontRef idx="minor">
            <a:schemeClr val="lt1"/>
          </a:fontRef>
        </p:style>
        <p:txBody>
          <a:bodyPr wrap="square">
            <a:noAutofit/>
          </a:bodyPr>
          <a:lstStyle/>
          <a:p>
            <a:endParaRPr lang="en-US" dirty="0"/>
          </a:p>
        </p:txBody>
      </p:sp>
      <p:sp>
        <p:nvSpPr>
          <p:cNvPr id="36" name="Freeform: Shape 25">
            <a:extLst>
              <a:ext uri="{FF2B5EF4-FFF2-40B4-BE49-F238E27FC236}">
                <a16:creationId xmlns:a16="http://schemas.microsoft.com/office/drawing/2014/main" id="{0214736A-03B2-4B91-B0AF-B21213F3B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969335" y="1702087"/>
            <a:ext cx="3209207" cy="612850"/>
          </a:xfrm>
          <a:custGeom>
            <a:avLst/>
            <a:gdLst>
              <a:gd name="connsiteX0" fmla="*/ 3195151 w 3209207"/>
              <a:gd name="connsiteY0" fmla="*/ 612847 h 612850"/>
              <a:gd name="connsiteX1" fmla="*/ 3029871 w 3209207"/>
              <a:gd name="connsiteY1" fmla="*/ 611146 h 612850"/>
              <a:gd name="connsiteX2" fmla="*/ 2949639 w 3209207"/>
              <a:gd name="connsiteY2" fmla="*/ 608906 h 612850"/>
              <a:gd name="connsiteX3" fmla="*/ 2978018 w 3209207"/>
              <a:gd name="connsiteY3" fmla="*/ 258115 h 612850"/>
              <a:gd name="connsiteX4" fmla="*/ 2944764 w 3209207"/>
              <a:gd name="connsiteY4" fmla="*/ 260801 h 612850"/>
              <a:gd name="connsiteX5" fmla="*/ 2806036 w 3209207"/>
              <a:gd name="connsiteY5" fmla="*/ 271446 h 612850"/>
              <a:gd name="connsiteX6" fmla="*/ 2666958 w 3209207"/>
              <a:gd name="connsiteY6" fmla="*/ 278917 h 612850"/>
              <a:gd name="connsiteX7" fmla="*/ 2528469 w 3209207"/>
              <a:gd name="connsiteY7" fmla="*/ 286593 h 612850"/>
              <a:gd name="connsiteX8" fmla="*/ 2389479 w 3209207"/>
              <a:gd name="connsiteY8" fmla="*/ 292970 h 612850"/>
              <a:gd name="connsiteX9" fmla="*/ 2252501 w 3209207"/>
              <a:gd name="connsiteY9" fmla="*/ 296993 h 612850"/>
              <a:gd name="connsiteX10" fmla="*/ 2113775 w 3209207"/>
              <a:gd name="connsiteY10" fmla="*/ 300086 h 612850"/>
              <a:gd name="connsiteX11" fmla="*/ 1975755 w 3209207"/>
              <a:gd name="connsiteY11" fmla="*/ 301980 h 612850"/>
              <a:gd name="connsiteX12" fmla="*/ 1840287 w 3209207"/>
              <a:gd name="connsiteY12" fmla="*/ 302348 h 612850"/>
              <a:gd name="connsiteX13" fmla="*/ 1703009 w 3209207"/>
              <a:gd name="connsiteY13" fmla="*/ 302570 h 612850"/>
              <a:gd name="connsiteX14" fmla="*/ 1567693 w 3209207"/>
              <a:gd name="connsiteY14" fmla="*/ 301063 h 612850"/>
              <a:gd name="connsiteX15" fmla="*/ 1432543 w 3209207"/>
              <a:gd name="connsiteY15" fmla="*/ 297523 h 612850"/>
              <a:gd name="connsiteX16" fmla="*/ 1297969 w 3209207"/>
              <a:gd name="connsiteY16" fmla="*/ 294345 h 612850"/>
              <a:gd name="connsiteX17" fmla="*/ 1164703 w 3209207"/>
              <a:gd name="connsiteY17" fmla="*/ 290015 h 612850"/>
              <a:gd name="connsiteX18" fmla="*/ 1032796 w 3209207"/>
              <a:gd name="connsiteY18" fmla="*/ 283907 h 612850"/>
              <a:gd name="connsiteX19" fmla="*/ 900940 w 3209207"/>
              <a:gd name="connsiteY19" fmla="*/ 277172 h 612850"/>
              <a:gd name="connsiteX20" fmla="*/ 770303 w 3209207"/>
              <a:gd name="connsiteY20" fmla="*/ 270380 h 612850"/>
              <a:gd name="connsiteX21" fmla="*/ 641641 w 3209207"/>
              <a:gd name="connsiteY21" fmla="*/ 261702 h 612850"/>
              <a:gd name="connsiteX22" fmla="*/ 512966 w 3209207"/>
              <a:gd name="connsiteY22" fmla="*/ 253180 h 612850"/>
              <a:gd name="connsiteX23" fmla="*/ 386177 w 3209207"/>
              <a:gd name="connsiteY23" fmla="*/ 243867 h 612850"/>
              <a:gd name="connsiteX24" fmla="*/ 260746 w 3209207"/>
              <a:gd name="connsiteY24" fmla="*/ 232775 h 612850"/>
              <a:gd name="connsiteX25" fmla="*/ 136447 w 3209207"/>
              <a:gd name="connsiteY25" fmla="*/ 222719 h 612850"/>
              <a:gd name="connsiteX26" fmla="*/ 13506 w 3209207"/>
              <a:gd name="connsiteY26" fmla="*/ 210885 h 612850"/>
              <a:gd name="connsiteX27" fmla="*/ 0 w 3209207"/>
              <a:gd name="connsiteY27" fmla="*/ 209475 h 612850"/>
              <a:gd name="connsiteX28" fmla="*/ 40844 w 3209207"/>
              <a:gd name="connsiteY28" fmla="*/ 212313 h 612850"/>
              <a:gd name="connsiteX29" fmla="*/ 132211 w 3209207"/>
              <a:gd name="connsiteY29" fmla="*/ 216946 h 612850"/>
              <a:gd name="connsiteX30" fmla="*/ 225585 w 3209207"/>
              <a:gd name="connsiteY30" fmla="*/ 221811 h 612850"/>
              <a:gd name="connsiteX31" fmla="*/ 320298 w 3209207"/>
              <a:gd name="connsiteY31" fmla="*/ 226444 h 612850"/>
              <a:gd name="connsiteX32" fmla="*/ 415680 w 3209207"/>
              <a:gd name="connsiteY32" fmla="*/ 229340 h 612850"/>
              <a:gd name="connsiteX33" fmla="*/ 512735 w 3209207"/>
              <a:gd name="connsiteY33" fmla="*/ 232120 h 612850"/>
              <a:gd name="connsiteX34" fmla="*/ 611464 w 3209207"/>
              <a:gd name="connsiteY34" fmla="*/ 235015 h 612850"/>
              <a:gd name="connsiteX35" fmla="*/ 711532 w 3209207"/>
              <a:gd name="connsiteY35" fmla="*/ 236985 h 612850"/>
              <a:gd name="connsiteX36" fmla="*/ 812604 w 3209207"/>
              <a:gd name="connsiteY36" fmla="*/ 236985 h 612850"/>
              <a:gd name="connsiteX37" fmla="*/ 915014 w 3209207"/>
              <a:gd name="connsiteY37" fmla="*/ 237795 h 612850"/>
              <a:gd name="connsiteX38" fmla="*/ 1018428 w 3209207"/>
              <a:gd name="connsiteY38" fmla="*/ 236985 h 612850"/>
              <a:gd name="connsiteX39" fmla="*/ 1122847 w 3209207"/>
              <a:gd name="connsiteY39" fmla="*/ 235015 h 612850"/>
              <a:gd name="connsiteX40" fmla="*/ 1227600 w 3209207"/>
              <a:gd name="connsiteY40" fmla="*/ 233162 h 612850"/>
              <a:gd name="connsiteX41" fmla="*/ 1333692 w 3209207"/>
              <a:gd name="connsiteY41" fmla="*/ 229340 h 612850"/>
              <a:gd name="connsiteX42" fmla="*/ 1441122 w 3209207"/>
              <a:gd name="connsiteY42" fmla="*/ 225634 h 612850"/>
              <a:gd name="connsiteX43" fmla="*/ 1547883 w 3209207"/>
              <a:gd name="connsiteY43" fmla="*/ 220769 h 612850"/>
              <a:gd name="connsiteX44" fmla="*/ 1655983 w 3209207"/>
              <a:gd name="connsiteY44" fmla="*/ 214282 h 612850"/>
              <a:gd name="connsiteX45" fmla="*/ 1765421 w 3209207"/>
              <a:gd name="connsiteY45" fmla="*/ 206638 h 612850"/>
              <a:gd name="connsiteX46" fmla="*/ 1874860 w 3209207"/>
              <a:gd name="connsiteY46" fmla="*/ 199108 h 612850"/>
              <a:gd name="connsiteX47" fmla="*/ 1984299 w 3209207"/>
              <a:gd name="connsiteY47" fmla="*/ 189495 h 612850"/>
              <a:gd name="connsiteX48" fmla="*/ 2095745 w 3209207"/>
              <a:gd name="connsiteY48" fmla="*/ 178144 h 612850"/>
              <a:gd name="connsiteX49" fmla="*/ 2205184 w 3209207"/>
              <a:gd name="connsiteY49" fmla="*/ 166793 h 612850"/>
              <a:gd name="connsiteX50" fmla="*/ 2316631 w 3209207"/>
              <a:gd name="connsiteY50" fmla="*/ 153472 h 612850"/>
              <a:gd name="connsiteX51" fmla="*/ 2429081 w 3209207"/>
              <a:gd name="connsiteY51" fmla="*/ 139226 h 612850"/>
              <a:gd name="connsiteX52" fmla="*/ 2539523 w 3209207"/>
              <a:gd name="connsiteY52" fmla="*/ 124052 h 612850"/>
              <a:gd name="connsiteX53" fmla="*/ 2651305 w 3209207"/>
              <a:gd name="connsiteY53" fmla="*/ 106215 h 612850"/>
              <a:gd name="connsiteX54" fmla="*/ 2763086 w 3209207"/>
              <a:gd name="connsiteY54" fmla="*/ 87219 h 612850"/>
              <a:gd name="connsiteX55" fmla="*/ 2874867 w 3209207"/>
              <a:gd name="connsiteY55" fmla="*/ 68339 h 612850"/>
              <a:gd name="connsiteX56" fmla="*/ 2986314 w 3209207"/>
              <a:gd name="connsiteY56" fmla="*/ 46331 h 612850"/>
              <a:gd name="connsiteX57" fmla="*/ 3097760 w 3209207"/>
              <a:gd name="connsiteY57" fmla="*/ 23629 h 612850"/>
              <a:gd name="connsiteX58" fmla="*/ 3209207 w 3209207"/>
              <a:gd name="connsiteY58" fmla="*/ 0 h 612850"/>
              <a:gd name="connsiteX59" fmla="*/ 3195151 w 3209207"/>
              <a:gd name="connsiteY59" fmla="*/ 612847 h 61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09207" h="612850">
                <a:moveTo>
                  <a:pt x="3195151" y="612847"/>
                </a:moveTo>
                <a:cubicBezTo>
                  <a:pt x="3144238" y="612898"/>
                  <a:pt x="3088941" y="612318"/>
                  <a:pt x="3029871" y="611146"/>
                </a:cubicBezTo>
                <a:lnTo>
                  <a:pt x="2949639" y="608906"/>
                </a:lnTo>
                <a:lnTo>
                  <a:pt x="2978018" y="258115"/>
                </a:lnTo>
                <a:lnTo>
                  <a:pt x="2944764" y="260801"/>
                </a:lnTo>
                <a:lnTo>
                  <a:pt x="2806036" y="271446"/>
                </a:lnTo>
                <a:lnTo>
                  <a:pt x="2666958" y="278917"/>
                </a:lnTo>
                <a:lnTo>
                  <a:pt x="2528469" y="286593"/>
                </a:lnTo>
                <a:lnTo>
                  <a:pt x="2389479" y="292970"/>
                </a:lnTo>
                <a:lnTo>
                  <a:pt x="2252501" y="296993"/>
                </a:lnTo>
                <a:lnTo>
                  <a:pt x="2113775" y="300086"/>
                </a:lnTo>
                <a:lnTo>
                  <a:pt x="1975755" y="301980"/>
                </a:lnTo>
                <a:lnTo>
                  <a:pt x="1840287" y="302348"/>
                </a:lnTo>
                <a:lnTo>
                  <a:pt x="1703009" y="302570"/>
                </a:lnTo>
                <a:lnTo>
                  <a:pt x="1567693" y="301063"/>
                </a:lnTo>
                <a:lnTo>
                  <a:pt x="1432543" y="297523"/>
                </a:lnTo>
                <a:lnTo>
                  <a:pt x="1297969" y="294345"/>
                </a:lnTo>
                <a:lnTo>
                  <a:pt x="1164703" y="290015"/>
                </a:lnTo>
                <a:lnTo>
                  <a:pt x="1032796" y="283907"/>
                </a:lnTo>
                <a:lnTo>
                  <a:pt x="900940" y="277172"/>
                </a:lnTo>
                <a:lnTo>
                  <a:pt x="770303" y="270380"/>
                </a:lnTo>
                <a:lnTo>
                  <a:pt x="641641" y="261702"/>
                </a:lnTo>
                <a:lnTo>
                  <a:pt x="512966" y="253180"/>
                </a:lnTo>
                <a:lnTo>
                  <a:pt x="386177" y="243867"/>
                </a:lnTo>
                <a:lnTo>
                  <a:pt x="260746" y="232775"/>
                </a:lnTo>
                <a:lnTo>
                  <a:pt x="136447" y="222719"/>
                </a:lnTo>
                <a:lnTo>
                  <a:pt x="13506" y="210885"/>
                </a:lnTo>
                <a:lnTo>
                  <a:pt x="0" y="209475"/>
                </a:lnTo>
                <a:lnTo>
                  <a:pt x="40844" y="212313"/>
                </a:lnTo>
                <a:lnTo>
                  <a:pt x="132211" y="216946"/>
                </a:lnTo>
                <a:lnTo>
                  <a:pt x="225585" y="221811"/>
                </a:lnTo>
                <a:lnTo>
                  <a:pt x="320298" y="226444"/>
                </a:lnTo>
                <a:lnTo>
                  <a:pt x="415680" y="229340"/>
                </a:lnTo>
                <a:lnTo>
                  <a:pt x="512735" y="232120"/>
                </a:lnTo>
                <a:lnTo>
                  <a:pt x="611464" y="235015"/>
                </a:lnTo>
                <a:lnTo>
                  <a:pt x="711532" y="236985"/>
                </a:lnTo>
                <a:lnTo>
                  <a:pt x="812604" y="236985"/>
                </a:lnTo>
                <a:lnTo>
                  <a:pt x="915014" y="237795"/>
                </a:lnTo>
                <a:lnTo>
                  <a:pt x="1018428" y="236985"/>
                </a:lnTo>
                <a:lnTo>
                  <a:pt x="1122847" y="235015"/>
                </a:lnTo>
                <a:lnTo>
                  <a:pt x="1227600" y="233162"/>
                </a:lnTo>
                <a:lnTo>
                  <a:pt x="1333692" y="229340"/>
                </a:lnTo>
                <a:lnTo>
                  <a:pt x="1441122" y="225634"/>
                </a:lnTo>
                <a:lnTo>
                  <a:pt x="1547883" y="220769"/>
                </a:lnTo>
                <a:lnTo>
                  <a:pt x="1655983" y="214282"/>
                </a:lnTo>
                <a:lnTo>
                  <a:pt x="1765421" y="206638"/>
                </a:lnTo>
                <a:lnTo>
                  <a:pt x="1874860" y="199108"/>
                </a:lnTo>
                <a:lnTo>
                  <a:pt x="1984299" y="189495"/>
                </a:lnTo>
                <a:lnTo>
                  <a:pt x="2095745" y="178144"/>
                </a:lnTo>
                <a:lnTo>
                  <a:pt x="2205184" y="166793"/>
                </a:lnTo>
                <a:lnTo>
                  <a:pt x="2316631" y="153472"/>
                </a:lnTo>
                <a:lnTo>
                  <a:pt x="2429081" y="139226"/>
                </a:lnTo>
                <a:lnTo>
                  <a:pt x="2539523" y="124052"/>
                </a:lnTo>
                <a:lnTo>
                  <a:pt x="2651305" y="106215"/>
                </a:lnTo>
                <a:lnTo>
                  <a:pt x="2763086" y="87219"/>
                </a:lnTo>
                <a:lnTo>
                  <a:pt x="2874867" y="68339"/>
                </a:lnTo>
                <a:lnTo>
                  <a:pt x="2986314" y="46331"/>
                </a:lnTo>
                <a:lnTo>
                  <a:pt x="3097760" y="23629"/>
                </a:lnTo>
                <a:lnTo>
                  <a:pt x="3209207" y="0"/>
                </a:lnTo>
                <a:cubicBezTo>
                  <a:pt x="3198832" y="386055"/>
                  <a:pt x="3205525" y="226792"/>
                  <a:pt x="3195151" y="612847"/>
                </a:cubicBezTo>
                <a:close/>
              </a:path>
            </a:pathLst>
          </a:custGeom>
          <a:solidFill>
            <a:schemeClr val="bg1">
              <a:alpha val="20000"/>
            </a:schemeClr>
          </a:solidFill>
          <a:ln>
            <a:noFill/>
          </a:ln>
        </p:spPr>
        <p:txBody>
          <a:bodyPr wrap="square">
            <a:noAutofit/>
          </a:bodyPr>
          <a:lstStyle/>
          <a:p>
            <a:endParaRPr lang="en-US" dirty="0"/>
          </a:p>
        </p:txBody>
      </p:sp>
      <p:pic>
        <p:nvPicPr>
          <p:cNvPr id="5" name="Picture 4">
            <a:extLst>
              <a:ext uri="{FF2B5EF4-FFF2-40B4-BE49-F238E27FC236}">
                <a16:creationId xmlns:a16="http://schemas.microsoft.com/office/drawing/2014/main" id="{4D7153AF-1C44-4CE8-9F0A-0473411DC8C8}"/>
              </a:ext>
            </a:extLst>
          </p:cNvPr>
          <p:cNvPicPr>
            <a:picLocks noChangeAspect="1"/>
          </p:cNvPicPr>
          <p:nvPr/>
        </p:nvPicPr>
        <p:blipFill rotWithShape="1">
          <a:blip r:embed="rId2"/>
          <a:srcRect l="20492" t="18115" r="21477" b="10101"/>
          <a:stretch/>
        </p:blipFill>
        <p:spPr>
          <a:xfrm>
            <a:off x="2453168" y="123442"/>
            <a:ext cx="9501335" cy="6611113"/>
          </a:xfrm>
          <a:prstGeom prst="rect">
            <a:avLst/>
          </a:prstGeom>
        </p:spPr>
      </p:pic>
    </p:spTree>
    <p:extLst>
      <p:ext uri="{BB962C8B-B14F-4D97-AF65-F5344CB8AC3E}">
        <p14:creationId xmlns:p14="http://schemas.microsoft.com/office/powerpoint/2010/main" val="828664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sp>
      </p:grpSp>
      <p:sp>
        <p:nvSpPr>
          <p:cNvPr id="2" name="Title 1">
            <a:extLst>
              <a:ext uri="{FF2B5EF4-FFF2-40B4-BE49-F238E27FC236}">
                <a16:creationId xmlns:a16="http://schemas.microsoft.com/office/drawing/2014/main" id="{0985F999-9B7D-4D05-82AA-9408A0F328A0}"/>
              </a:ext>
            </a:extLst>
          </p:cNvPr>
          <p:cNvSpPr>
            <a:spLocks noGrp="1"/>
          </p:cNvSpPr>
          <p:nvPr>
            <p:ph type="title"/>
          </p:nvPr>
        </p:nvSpPr>
        <p:spPr>
          <a:xfrm>
            <a:off x="579748" y="588165"/>
            <a:ext cx="2501780" cy="4438087"/>
          </a:xfrm>
        </p:spPr>
        <p:txBody>
          <a:bodyPr anchor="ctr">
            <a:normAutofit/>
          </a:bodyPr>
          <a:lstStyle/>
          <a:p>
            <a:pPr algn="r"/>
            <a:r>
              <a:rPr lang="en-GB" sz="3200" b="1" dirty="0">
                <a:solidFill>
                  <a:schemeClr val="tx1"/>
                </a:solidFill>
              </a:rPr>
              <a:t>Rationale behind the history curriculum at Holy Name.</a:t>
            </a:r>
            <a:endParaRPr lang="en-GB" sz="3200" dirty="0">
              <a:solidFill>
                <a:schemeClr val="tx1"/>
              </a:solidFill>
            </a:endParaRPr>
          </a:p>
        </p:txBody>
      </p:sp>
      <p:sp>
        <p:nvSpPr>
          <p:cNvPr id="30" name="Content Placeholder 2">
            <a:extLst>
              <a:ext uri="{FF2B5EF4-FFF2-40B4-BE49-F238E27FC236}">
                <a16:creationId xmlns:a16="http://schemas.microsoft.com/office/drawing/2014/main" id="{5BF67D6B-678E-4547-A79B-63DC85546A25}"/>
              </a:ext>
            </a:extLst>
          </p:cNvPr>
          <p:cNvSpPr>
            <a:spLocks noGrp="1"/>
          </p:cNvSpPr>
          <p:nvPr>
            <p:ph idx="1"/>
          </p:nvPr>
        </p:nvSpPr>
        <p:spPr>
          <a:xfrm>
            <a:off x="3444905" y="693264"/>
            <a:ext cx="7094002" cy="5451503"/>
          </a:xfrm>
        </p:spPr>
        <p:txBody>
          <a:bodyPr anchor="ctr">
            <a:normAutofit/>
          </a:bodyPr>
          <a:lstStyle/>
          <a:p>
            <a:pPr>
              <a:lnSpc>
                <a:spcPct val="90000"/>
              </a:lnSpc>
            </a:pPr>
            <a:r>
              <a:rPr lang="en-GB" sz="1400" b="1" dirty="0">
                <a:solidFill>
                  <a:schemeClr val="tx1"/>
                </a:solidFill>
              </a:rPr>
              <a:t>What is the rationale?</a:t>
            </a:r>
          </a:p>
          <a:p>
            <a:pPr marL="0" indent="0" algn="just">
              <a:lnSpc>
                <a:spcPct val="90000"/>
              </a:lnSpc>
              <a:buNone/>
            </a:pPr>
            <a:r>
              <a:rPr lang="en-GB" sz="1400" dirty="0">
                <a:solidFill>
                  <a:schemeClr val="tx1"/>
                </a:solidFill>
              </a:rPr>
              <a:t>Our rationale is to continue to build a knowledge rich curriculum as defined by the terms in our overall curriculum rationale.</a:t>
            </a:r>
          </a:p>
          <a:p>
            <a:pPr marL="0" indent="0" algn="just">
              <a:lnSpc>
                <a:spcPct val="90000"/>
              </a:lnSpc>
              <a:buNone/>
            </a:pPr>
            <a:r>
              <a:rPr lang="en-GB" sz="1400" dirty="0">
                <a:solidFill>
                  <a:schemeClr val="tx1"/>
                </a:solidFill>
              </a:rPr>
              <a:t>We think it is imperative that our younger children understand their own history and make links with their own past in the world around them so that they are then able to learn more about the wider history of the world, expanding their experiences of the world and therefore their vocabulary. </a:t>
            </a:r>
          </a:p>
          <a:p>
            <a:pPr marL="0" indent="0" algn="just">
              <a:lnSpc>
                <a:spcPct val="90000"/>
              </a:lnSpc>
              <a:buNone/>
            </a:pPr>
            <a:r>
              <a:rPr lang="en-GB" sz="1400" dirty="0">
                <a:solidFill>
                  <a:schemeClr val="tx1"/>
                </a:solidFill>
              </a:rPr>
              <a:t>The Leeds locality is steeped in a rich history which is why we have begun to use a ‘Place Based Curriculum’. The children can further their understanding of the past by making links to places in their locality, helping them to know more and remember more about British history and the history of other places which contrast with this history. </a:t>
            </a:r>
          </a:p>
          <a:p>
            <a:pPr marL="0" indent="0">
              <a:lnSpc>
                <a:spcPct val="90000"/>
              </a:lnSpc>
              <a:buNone/>
            </a:pPr>
            <a:endParaRPr lang="en-GB" sz="1400" dirty="0">
              <a:solidFill>
                <a:schemeClr val="tx1"/>
              </a:solidFill>
            </a:endParaRPr>
          </a:p>
          <a:p>
            <a:pPr>
              <a:lnSpc>
                <a:spcPct val="90000"/>
              </a:lnSpc>
            </a:pPr>
            <a:r>
              <a:rPr lang="en-GB" sz="1400" b="1" dirty="0">
                <a:solidFill>
                  <a:schemeClr val="tx1"/>
                </a:solidFill>
              </a:rPr>
              <a:t>How does it reflect the school context and the specific needs of the pupils?</a:t>
            </a:r>
          </a:p>
          <a:p>
            <a:pPr marL="0" indent="0" algn="just">
              <a:lnSpc>
                <a:spcPct val="90000"/>
              </a:lnSpc>
              <a:buNone/>
            </a:pPr>
            <a:r>
              <a:rPr lang="en-GB" sz="1400" dirty="0">
                <a:solidFill>
                  <a:schemeClr val="tx1"/>
                </a:solidFill>
              </a:rPr>
              <a:t>Our children are already inquisitive about the past and like to ask lots of questions. They come from a variety of backgrounds and different heritages  including; Poland, Ireland, Spain and the Middle East. Their locality is what unites them. Our children have a thirst for knowledge and are keen to learn more about their families and the world around them, including British history. They are not held back, but encouraged to celebrate their unique heritage and respect one and others’ differences. </a:t>
            </a:r>
          </a:p>
        </p:txBody>
      </p:sp>
    </p:spTree>
    <p:extLst>
      <p:ext uri="{BB962C8B-B14F-4D97-AF65-F5344CB8AC3E}">
        <p14:creationId xmlns:p14="http://schemas.microsoft.com/office/powerpoint/2010/main" val="3730199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F999-9B7D-4D05-82AA-9408A0F328A0}"/>
              </a:ext>
            </a:extLst>
          </p:cNvPr>
          <p:cNvSpPr>
            <a:spLocks noGrp="1"/>
          </p:cNvSpPr>
          <p:nvPr>
            <p:ph type="title"/>
          </p:nvPr>
        </p:nvSpPr>
        <p:spPr/>
        <p:txBody>
          <a:bodyPr/>
          <a:lstStyle/>
          <a:p>
            <a:pPr algn="ctr"/>
            <a:r>
              <a:rPr lang="en-GB" sz="3200" b="1" dirty="0"/>
              <a:t>School Aims and Values</a:t>
            </a:r>
            <a:br>
              <a:rPr lang="en-GB" sz="3200" b="1" dirty="0"/>
            </a:br>
            <a:r>
              <a:rPr lang="en-GB" sz="3200" b="1" dirty="0"/>
              <a:t>Mission Statement</a:t>
            </a:r>
            <a:br>
              <a:rPr lang="en-GB" sz="3200" b="1" dirty="0"/>
            </a:br>
            <a:r>
              <a:rPr lang="en-GB" sz="3200" b="1" dirty="0"/>
              <a:t>Loving, learning, living, laughing, together in faith.</a:t>
            </a:r>
            <a:endParaRPr lang="en-GB" sz="3200" dirty="0"/>
          </a:p>
        </p:txBody>
      </p:sp>
      <p:sp>
        <p:nvSpPr>
          <p:cNvPr id="3" name="Content Placeholder 2">
            <a:extLst>
              <a:ext uri="{FF2B5EF4-FFF2-40B4-BE49-F238E27FC236}">
                <a16:creationId xmlns:a16="http://schemas.microsoft.com/office/drawing/2014/main" id="{5BF67D6B-678E-4547-A79B-63DC85546A25}"/>
              </a:ext>
            </a:extLst>
          </p:cNvPr>
          <p:cNvSpPr>
            <a:spLocks noGrp="1"/>
          </p:cNvSpPr>
          <p:nvPr>
            <p:ph idx="1"/>
          </p:nvPr>
        </p:nvSpPr>
        <p:spPr>
          <a:xfrm>
            <a:off x="185530" y="2425148"/>
            <a:ext cx="11754679" cy="4253948"/>
          </a:xfrm>
        </p:spPr>
        <p:txBody>
          <a:bodyPr>
            <a:normAutofit fontScale="85000" lnSpcReduction="10000"/>
          </a:bodyPr>
          <a:lstStyle/>
          <a:p>
            <a:r>
              <a:rPr lang="en-GB" sz="2000" b="1" dirty="0"/>
              <a:t>How does the history curriculum reflect the schools aims and values / mission statement? If history is mentioned explicitly then how is this reflected in policy and day-to-day practice?</a:t>
            </a:r>
          </a:p>
          <a:p>
            <a:r>
              <a:rPr lang="en-GB" sz="2000" dirty="0"/>
              <a:t>High quality inclusive education for all.</a:t>
            </a:r>
          </a:p>
          <a:p>
            <a:r>
              <a:rPr lang="en-GB" sz="2000" dirty="0"/>
              <a:t>Provide subjects rooted in knowledge and skills. (chronological order, links to local history and diversity)</a:t>
            </a:r>
          </a:p>
          <a:p>
            <a:r>
              <a:rPr lang="en-GB" sz="2000" dirty="0"/>
              <a:t>Children have a positive and committed attitude to learning.</a:t>
            </a:r>
          </a:p>
          <a:p>
            <a:r>
              <a:rPr lang="en-GB" sz="2000" dirty="0"/>
              <a:t>Children develop knowledge and skills for their future.</a:t>
            </a:r>
          </a:p>
          <a:p>
            <a:pPr marL="0" indent="0">
              <a:buNone/>
            </a:pPr>
            <a:endParaRPr lang="en-GB" sz="2000" dirty="0"/>
          </a:p>
          <a:p>
            <a:r>
              <a:rPr lang="en-GB" sz="2000" b="1" dirty="0"/>
              <a:t>Are all relevant staff and governors aware of the rationale and aims of the history curriculum? </a:t>
            </a:r>
          </a:p>
          <a:p>
            <a:r>
              <a:rPr lang="en-GB" sz="2000" dirty="0"/>
              <a:t>Subject reports set out by leaders</a:t>
            </a:r>
          </a:p>
          <a:p>
            <a:r>
              <a:rPr lang="en-GB" sz="2000" dirty="0"/>
              <a:t>Long term plan given to staff and on website</a:t>
            </a:r>
          </a:p>
          <a:p>
            <a:r>
              <a:rPr lang="en-GB" sz="2000" dirty="0"/>
              <a:t>Curriculum rationale statement on website.</a:t>
            </a:r>
          </a:p>
          <a:p>
            <a:r>
              <a:rPr lang="en-GB" sz="2000" dirty="0"/>
              <a:t>Book looks and learning walks</a:t>
            </a:r>
          </a:p>
          <a:p>
            <a:pPr marL="0" indent="0">
              <a:buNone/>
            </a:pPr>
            <a:endParaRPr lang="en-GB" dirty="0"/>
          </a:p>
          <a:p>
            <a:endParaRPr lang="en-GB" dirty="0"/>
          </a:p>
          <a:p>
            <a:endParaRPr lang="en-GB" dirty="0"/>
          </a:p>
          <a:p>
            <a:pPr marL="0" indent="0">
              <a:buNone/>
            </a:pPr>
            <a:endParaRPr lang="en-GB" dirty="0"/>
          </a:p>
          <a:p>
            <a:endParaRPr lang="en-GB" dirty="0"/>
          </a:p>
        </p:txBody>
      </p:sp>
    </p:spTree>
    <p:extLst>
      <p:ext uri="{BB962C8B-B14F-4D97-AF65-F5344CB8AC3E}">
        <p14:creationId xmlns:p14="http://schemas.microsoft.com/office/powerpoint/2010/main" val="1808259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F999-9B7D-4D05-82AA-9408A0F328A0}"/>
              </a:ext>
            </a:extLst>
          </p:cNvPr>
          <p:cNvSpPr>
            <a:spLocks noGrp="1"/>
          </p:cNvSpPr>
          <p:nvPr>
            <p:ph type="title"/>
          </p:nvPr>
        </p:nvSpPr>
        <p:spPr/>
        <p:txBody>
          <a:bodyPr/>
          <a:lstStyle/>
          <a:p>
            <a:pPr algn="ctr"/>
            <a:r>
              <a:rPr lang="en-GB" b="1" dirty="0"/>
              <a:t>Long and Medium Term Plans </a:t>
            </a:r>
            <a:endParaRPr lang="en-GB" dirty="0"/>
          </a:p>
        </p:txBody>
      </p:sp>
      <p:sp>
        <p:nvSpPr>
          <p:cNvPr id="3" name="Content Placeholder 2">
            <a:extLst>
              <a:ext uri="{FF2B5EF4-FFF2-40B4-BE49-F238E27FC236}">
                <a16:creationId xmlns:a16="http://schemas.microsoft.com/office/drawing/2014/main" id="{5BF67D6B-678E-4547-A79B-63DC85546A25}"/>
              </a:ext>
            </a:extLst>
          </p:cNvPr>
          <p:cNvSpPr>
            <a:spLocks noGrp="1"/>
          </p:cNvSpPr>
          <p:nvPr>
            <p:ph idx="1"/>
          </p:nvPr>
        </p:nvSpPr>
        <p:spPr>
          <a:xfrm>
            <a:off x="1154954" y="2386584"/>
            <a:ext cx="10247614" cy="4233672"/>
          </a:xfrm>
        </p:spPr>
        <p:txBody>
          <a:bodyPr>
            <a:normAutofit fontScale="92500" lnSpcReduction="10000"/>
          </a:bodyPr>
          <a:lstStyle/>
          <a:p>
            <a:r>
              <a:rPr lang="en-GB" b="1" dirty="0"/>
              <a:t>Do long term and medium term plans show clear progression in the sequencing of history skills and subject knowledge?</a:t>
            </a:r>
          </a:p>
          <a:p>
            <a:r>
              <a:rPr lang="en-GB" dirty="0"/>
              <a:t>Long term plan, written by Holy Name and St Mary’s, shows a clear progression in the sequencing of historical skills and subject knowledge.</a:t>
            </a:r>
          </a:p>
          <a:p>
            <a:r>
              <a:rPr lang="en-GB" dirty="0"/>
              <a:t>KS1 – focus on local area and significant figures. </a:t>
            </a:r>
          </a:p>
          <a:p>
            <a:r>
              <a:rPr lang="en-GB" b="1" dirty="0"/>
              <a:t>KS2 – Chronological order to allow children to see the impact of History</a:t>
            </a:r>
            <a:endParaRPr lang="en-GB" dirty="0"/>
          </a:p>
          <a:p>
            <a:r>
              <a:rPr lang="en-GB" dirty="0"/>
              <a:t>The history LTP clearly breaks down the NC programmes of study into Key stages and then into specific year groups to show the progression of skills. </a:t>
            </a:r>
          </a:p>
          <a:p>
            <a:r>
              <a:rPr lang="en-GB" dirty="0"/>
              <a:t>Each topic has an enquiry based question and individual Knowledge Organisers for each topic ensures the curriculum is covered and the skills/knowledge taught is progressive.</a:t>
            </a:r>
          </a:p>
          <a:p>
            <a:r>
              <a:rPr lang="en-GB" b="1" dirty="0"/>
              <a:t>Is progression clearly based on the NC programmes of study for each Key Stage, but also broken down into year group progression? </a:t>
            </a:r>
          </a:p>
          <a:p>
            <a:r>
              <a:rPr lang="en-GB" dirty="0"/>
              <a:t>Yes – see long term plan</a:t>
            </a:r>
          </a:p>
          <a:p>
            <a:endParaRPr lang="en-GB" dirty="0"/>
          </a:p>
        </p:txBody>
      </p:sp>
    </p:spTree>
    <p:extLst>
      <p:ext uri="{BB962C8B-B14F-4D97-AF65-F5344CB8AC3E}">
        <p14:creationId xmlns:p14="http://schemas.microsoft.com/office/powerpoint/2010/main" val="1656604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46885" y="758224"/>
            <a:ext cx="6269614" cy="3416300"/>
          </a:xfrm>
          <a:prstGeom prst="rect">
            <a:avLst/>
          </a:prstGeom>
        </p:spPr>
      </p:pic>
      <p:pic>
        <p:nvPicPr>
          <p:cNvPr id="5" name="Picture 4"/>
          <p:cNvPicPr>
            <a:picLocks noChangeAspect="1"/>
          </p:cNvPicPr>
          <p:nvPr/>
        </p:nvPicPr>
        <p:blipFill>
          <a:blip r:embed="rId3"/>
          <a:stretch>
            <a:fillRect/>
          </a:stretch>
        </p:blipFill>
        <p:spPr>
          <a:xfrm>
            <a:off x="5946785" y="3369276"/>
            <a:ext cx="4839297" cy="2997929"/>
          </a:xfrm>
          <a:prstGeom prst="rect">
            <a:avLst/>
          </a:prstGeom>
        </p:spPr>
      </p:pic>
    </p:spTree>
    <p:extLst>
      <p:ext uri="{BB962C8B-B14F-4D97-AF65-F5344CB8AC3E}">
        <p14:creationId xmlns:p14="http://schemas.microsoft.com/office/powerpoint/2010/main" val="431344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Knowledge Organiser</a:t>
            </a:r>
          </a:p>
        </p:txBody>
      </p:sp>
      <p:pic>
        <p:nvPicPr>
          <p:cNvPr id="4" name="Content Placeholder 3"/>
          <p:cNvPicPr>
            <a:picLocks noGrp="1" noChangeAspect="1"/>
          </p:cNvPicPr>
          <p:nvPr>
            <p:ph idx="1"/>
          </p:nvPr>
        </p:nvPicPr>
        <p:blipFill>
          <a:blip r:embed="rId2"/>
          <a:stretch>
            <a:fillRect/>
          </a:stretch>
        </p:blipFill>
        <p:spPr>
          <a:xfrm>
            <a:off x="666723" y="2751781"/>
            <a:ext cx="4942543" cy="3416300"/>
          </a:xfrm>
          <a:prstGeom prst="rect">
            <a:avLst/>
          </a:prstGeom>
        </p:spPr>
      </p:pic>
      <p:pic>
        <p:nvPicPr>
          <p:cNvPr id="5" name="Picture 4"/>
          <p:cNvPicPr>
            <a:picLocks noChangeAspect="1"/>
          </p:cNvPicPr>
          <p:nvPr/>
        </p:nvPicPr>
        <p:blipFill>
          <a:blip r:embed="rId3"/>
          <a:stretch>
            <a:fillRect/>
          </a:stretch>
        </p:blipFill>
        <p:spPr>
          <a:xfrm>
            <a:off x="5894688" y="1979245"/>
            <a:ext cx="5086350" cy="3412420"/>
          </a:xfrm>
          <a:prstGeom prst="rect">
            <a:avLst/>
          </a:prstGeom>
        </p:spPr>
      </p:pic>
    </p:spTree>
    <p:extLst>
      <p:ext uri="{BB962C8B-B14F-4D97-AF65-F5344CB8AC3E}">
        <p14:creationId xmlns:p14="http://schemas.microsoft.com/office/powerpoint/2010/main" val="66190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F999-9B7D-4D05-82AA-9408A0F328A0}"/>
              </a:ext>
            </a:extLst>
          </p:cNvPr>
          <p:cNvSpPr>
            <a:spLocks noGrp="1"/>
          </p:cNvSpPr>
          <p:nvPr>
            <p:ph type="title"/>
          </p:nvPr>
        </p:nvSpPr>
        <p:spPr/>
        <p:txBody>
          <a:bodyPr/>
          <a:lstStyle/>
          <a:p>
            <a:pPr algn="ctr"/>
            <a:r>
              <a:rPr lang="en-GB" b="1" dirty="0"/>
              <a:t>Our History Curriculum</a:t>
            </a:r>
          </a:p>
        </p:txBody>
      </p:sp>
      <p:sp>
        <p:nvSpPr>
          <p:cNvPr id="3" name="Content Placeholder 2">
            <a:extLst>
              <a:ext uri="{FF2B5EF4-FFF2-40B4-BE49-F238E27FC236}">
                <a16:creationId xmlns:a16="http://schemas.microsoft.com/office/drawing/2014/main" id="{5BF67D6B-678E-4547-A79B-63DC85546A25}"/>
              </a:ext>
            </a:extLst>
          </p:cNvPr>
          <p:cNvSpPr>
            <a:spLocks noGrp="1"/>
          </p:cNvSpPr>
          <p:nvPr>
            <p:ph idx="1"/>
          </p:nvPr>
        </p:nvSpPr>
        <p:spPr>
          <a:xfrm>
            <a:off x="1154954" y="2603500"/>
            <a:ext cx="10208371" cy="3416300"/>
          </a:xfrm>
        </p:spPr>
        <p:txBody>
          <a:bodyPr/>
          <a:lstStyle/>
          <a:p>
            <a:r>
              <a:rPr lang="en-GB" b="1" dirty="0"/>
              <a:t>How has the curriculum been adapted to enable all pupils to access content and make progress, according to need and starting point?</a:t>
            </a:r>
          </a:p>
          <a:p>
            <a:pPr marL="0" indent="0">
              <a:buNone/>
            </a:pPr>
            <a:r>
              <a:rPr lang="en-GB" dirty="0"/>
              <a:t>All children access the history curriculum. Teachers ensure that activities are differentiated or supported when needed to allow all children to meet the LO. </a:t>
            </a:r>
          </a:p>
          <a:p>
            <a:endParaRPr lang="en-GB" dirty="0"/>
          </a:p>
          <a:p>
            <a:r>
              <a:rPr lang="en-GB" b="1" dirty="0"/>
              <a:t>How does the school ensure pupils can at least meet end of key stage requirements in history?</a:t>
            </a:r>
          </a:p>
          <a:p>
            <a:r>
              <a:rPr lang="en-GB" dirty="0"/>
              <a:t>Clear progression of skills, using the school’s LTP, which has clear objectives to follow. </a:t>
            </a:r>
          </a:p>
          <a:p>
            <a:endParaRPr lang="en-GB" dirty="0"/>
          </a:p>
          <a:p>
            <a:endParaRPr lang="en-GB" dirty="0"/>
          </a:p>
        </p:txBody>
      </p:sp>
    </p:spTree>
    <p:extLst>
      <p:ext uri="{BB962C8B-B14F-4D97-AF65-F5344CB8AC3E}">
        <p14:creationId xmlns:p14="http://schemas.microsoft.com/office/powerpoint/2010/main" val="3630191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F999-9B7D-4D05-82AA-9408A0F328A0}"/>
              </a:ext>
            </a:extLst>
          </p:cNvPr>
          <p:cNvSpPr>
            <a:spLocks noGrp="1"/>
          </p:cNvSpPr>
          <p:nvPr>
            <p:ph type="title"/>
          </p:nvPr>
        </p:nvSpPr>
        <p:spPr/>
        <p:txBody>
          <a:bodyPr/>
          <a:lstStyle/>
          <a:p>
            <a:pPr algn="ctr"/>
            <a:r>
              <a:rPr lang="en-GB" b="1" dirty="0"/>
              <a:t>Our History Curriculum</a:t>
            </a:r>
          </a:p>
        </p:txBody>
      </p:sp>
      <p:sp>
        <p:nvSpPr>
          <p:cNvPr id="3" name="Content Placeholder 2">
            <a:extLst>
              <a:ext uri="{FF2B5EF4-FFF2-40B4-BE49-F238E27FC236}">
                <a16:creationId xmlns:a16="http://schemas.microsoft.com/office/drawing/2014/main" id="{5BF67D6B-678E-4547-A79B-63DC85546A25}"/>
              </a:ext>
            </a:extLst>
          </p:cNvPr>
          <p:cNvSpPr>
            <a:spLocks noGrp="1"/>
          </p:cNvSpPr>
          <p:nvPr>
            <p:ph idx="1"/>
          </p:nvPr>
        </p:nvSpPr>
        <p:spPr>
          <a:xfrm>
            <a:off x="1154954" y="2603500"/>
            <a:ext cx="10208371" cy="3416300"/>
          </a:xfrm>
        </p:spPr>
        <p:txBody>
          <a:bodyPr/>
          <a:lstStyle/>
          <a:p>
            <a:r>
              <a:rPr lang="en-GB" b="1" dirty="0"/>
              <a:t>How does the school’s history curriculum reflect the Aims of the </a:t>
            </a:r>
            <a:r>
              <a:rPr lang="en-GB" b="1" u="sng" dirty="0">
                <a:hlinkClick r:id="rId2"/>
              </a:rPr>
              <a:t>NC programme of study</a:t>
            </a:r>
            <a:r>
              <a:rPr lang="en-GB" b="1" dirty="0"/>
              <a:t>?</a:t>
            </a:r>
          </a:p>
          <a:p>
            <a:r>
              <a:rPr lang="en-GB" b="1" dirty="0"/>
              <a:t>What opportunities are there for pupils to develop their reading skills in history?</a:t>
            </a:r>
          </a:p>
          <a:p>
            <a:r>
              <a:rPr lang="en-GB" dirty="0"/>
              <a:t>Research opportunities – using internet</a:t>
            </a:r>
            <a:endParaRPr lang="en-US" dirty="0"/>
          </a:p>
          <a:p>
            <a:r>
              <a:rPr lang="en-GB" dirty="0"/>
              <a:t>Books </a:t>
            </a:r>
          </a:p>
          <a:p>
            <a:r>
              <a:rPr lang="en-GB" dirty="0"/>
              <a:t>Links to English topics- cross curricular writing Y5- Beowulf</a:t>
            </a:r>
          </a:p>
          <a:p>
            <a:r>
              <a:rPr lang="en-GB" dirty="0"/>
              <a:t>Extended reading and writing opportunities </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895789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F999-9B7D-4D05-82AA-9408A0F328A0}"/>
              </a:ext>
            </a:extLst>
          </p:cNvPr>
          <p:cNvSpPr>
            <a:spLocks noGrp="1"/>
          </p:cNvSpPr>
          <p:nvPr>
            <p:ph type="title"/>
          </p:nvPr>
        </p:nvSpPr>
        <p:spPr/>
        <p:txBody>
          <a:bodyPr/>
          <a:lstStyle/>
          <a:p>
            <a:pPr algn="ctr"/>
            <a:r>
              <a:rPr lang="en-GB" b="1" dirty="0"/>
              <a:t>Skills and Knowledge</a:t>
            </a:r>
          </a:p>
        </p:txBody>
      </p:sp>
      <p:sp>
        <p:nvSpPr>
          <p:cNvPr id="3" name="Content Placeholder 2">
            <a:extLst>
              <a:ext uri="{FF2B5EF4-FFF2-40B4-BE49-F238E27FC236}">
                <a16:creationId xmlns:a16="http://schemas.microsoft.com/office/drawing/2014/main" id="{5BF67D6B-678E-4547-A79B-63DC85546A25}"/>
              </a:ext>
            </a:extLst>
          </p:cNvPr>
          <p:cNvSpPr>
            <a:spLocks noGrp="1"/>
          </p:cNvSpPr>
          <p:nvPr>
            <p:ph idx="1"/>
          </p:nvPr>
        </p:nvSpPr>
        <p:spPr/>
        <p:txBody>
          <a:bodyPr/>
          <a:lstStyle/>
          <a:p>
            <a:r>
              <a:rPr lang="en-GB" b="1" dirty="0"/>
              <a:t>What opportunities are there for pupils to develop their history skills and knowledge across the curriculum?</a:t>
            </a:r>
          </a:p>
          <a:p>
            <a:pPr>
              <a:buFontTx/>
              <a:buChar char="-"/>
            </a:pPr>
            <a:r>
              <a:rPr lang="en-GB" b="1" dirty="0"/>
              <a:t>Comparing and contrasting the local area (Geography)</a:t>
            </a:r>
          </a:p>
          <a:p>
            <a:pPr>
              <a:buFontTx/>
              <a:buChar char="-"/>
            </a:pPr>
            <a:r>
              <a:rPr lang="en-GB" b="1" dirty="0"/>
              <a:t>Extended writing opportunities linked to Philip Webb</a:t>
            </a:r>
          </a:p>
          <a:p>
            <a:pPr>
              <a:buFontTx/>
              <a:buChar char="-"/>
            </a:pPr>
            <a:r>
              <a:rPr lang="en-GB" b="1" dirty="0"/>
              <a:t>Art </a:t>
            </a:r>
          </a:p>
          <a:p>
            <a:pPr>
              <a:buFontTx/>
              <a:buChar char="-"/>
            </a:pPr>
            <a:r>
              <a:rPr lang="en-GB" b="1" dirty="0"/>
              <a:t>Music</a:t>
            </a:r>
          </a:p>
          <a:p>
            <a:endParaRPr lang="en-GB" dirty="0"/>
          </a:p>
          <a:p>
            <a:endParaRPr lang="en-GB" dirty="0"/>
          </a:p>
        </p:txBody>
      </p:sp>
    </p:spTree>
    <p:extLst>
      <p:ext uri="{BB962C8B-B14F-4D97-AF65-F5344CB8AC3E}">
        <p14:creationId xmlns:p14="http://schemas.microsoft.com/office/powerpoint/2010/main" val="170584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 name="Rectangle 7">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Rectangle 10">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3" name="Group 12">
            <a:extLst>
              <a:ext uri="{FF2B5EF4-FFF2-40B4-BE49-F238E27FC236}">
                <a16:creationId xmlns:a16="http://schemas.microsoft.com/office/drawing/2014/main" id="{F1ECA4FE-7D2F-4576-B767-3A5F5ABFE9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6" name="Rectangle 13">
              <a:extLst>
                <a:ext uri="{FF2B5EF4-FFF2-40B4-BE49-F238E27FC236}">
                  <a16:creationId xmlns:a16="http://schemas.microsoft.com/office/drawing/2014/main" id="{5969441E-5462-4859-86CD-1737FDE360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a:extLst>
                <a:ext uri="{FF2B5EF4-FFF2-40B4-BE49-F238E27FC236}">
                  <a16:creationId xmlns:a16="http://schemas.microsoft.com/office/drawing/2014/main" id="{596BD4B5-6833-40CC-96FE-EDC6756342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F871F085-827E-4695-A8C0-44D10517B0B8}"/>
              </a:ext>
            </a:extLst>
          </p:cNvPr>
          <p:cNvSpPr>
            <a:spLocks noGrp="1"/>
          </p:cNvSpPr>
          <p:nvPr>
            <p:ph type="title"/>
          </p:nvPr>
        </p:nvSpPr>
        <p:spPr>
          <a:xfrm>
            <a:off x="1683171" y="1169773"/>
            <a:ext cx="8825658" cy="2870161"/>
          </a:xfrm>
        </p:spPr>
        <p:txBody>
          <a:bodyPr vert="horz" lIns="91440" tIns="45720" rIns="91440" bIns="45720" rtlCol="0" anchor="b">
            <a:normAutofit/>
          </a:bodyPr>
          <a:lstStyle/>
          <a:p>
            <a:pPr algn="ctr"/>
            <a:r>
              <a:rPr lang="en-US" sz="5400" b="0" i="0" kern="1200" dirty="0">
                <a:solidFill>
                  <a:schemeClr val="tx1"/>
                </a:solidFill>
                <a:latin typeface="+mj-lt"/>
                <a:ea typeface="+mj-ea"/>
                <a:cs typeface="+mj-cs"/>
              </a:rPr>
              <a:t>Implementation of the History Curriculum</a:t>
            </a:r>
          </a:p>
        </p:txBody>
      </p:sp>
      <p:cxnSp>
        <p:nvCxnSpPr>
          <p:cNvPr id="17" name="Straight Connector 16">
            <a:extLst>
              <a:ext uri="{FF2B5EF4-FFF2-40B4-BE49-F238E27FC236}">
                <a16:creationId xmlns:a16="http://schemas.microsoft.com/office/drawing/2014/main" id="{E81F53E2-F556-42FA-8D24-113839EE19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58249" y="4166888"/>
            <a:ext cx="675502"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799030"/>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FEA43-CD1C-4AE0-BD23-98F2218C87E9}"/>
              </a:ext>
            </a:extLst>
          </p:cNvPr>
          <p:cNvSpPr>
            <a:spLocks noGrp="1"/>
          </p:cNvSpPr>
          <p:nvPr>
            <p:ph type="title"/>
          </p:nvPr>
        </p:nvSpPr>
        <p:spPr/>
        <p:txBody>
          <a:bodyPr/>
          <a:lstStyle/>
          <a:p>
            <a:pPr algn="ctr"/>
            <a:r>
              <a:rPr lang="en-GB" b="1" dirty="0"/>
              <a:t>Subject Leadership</a:t>
            </a:r>
          </a:p>
        </p:txBody>
      </p:sp>
      <p:sp>
        <p:nvSpPr>
          <p:cNvPr id="3" name="Content Placeholder 2">
            <a:extLst>
              <a:ext uri="{FF2B5EF4-FFF2-40B4-BE49-F238E27FC236}">
                <a16:creationId xmlns:a16="http://schemas.microsoft.com/office/drawing/2014/main" id="{72A6A3B7-248C-4DB7-8F88-5C0E1104F419}"/>
              </a:ext>
            </a:extLst>
          </p:cNvPr>
          <p:cNvSpPr>
            <a:spLocks noGrp="1"/>
          </p:cNvSpPr>
          <p:nvPr>
            <p:ph idx="1"/>
          </p:nvPr>
        </p:nvSpPr>
        <p:spPr>
          <a:xfrm>
            <a:off x="1154954" y="2603500"/>
            <a:ext cx="10339054" cy="4172204"/>
          </a:xfrm>
        </p:spPr>
        <p:txBody>
          <a:bodyPr>
            <a:normAutofit fontScale="85000" lnSpcReduction="20000"/>
          </a:bodyPr>
          <a:lstStyle/>
          <a:p>
            <a:pPr>
              <a:buFontTx/>
              <a:buChar char="-"/>
            </a:pPr>
            <a:r>
              <a:rPr lang="en-GB" sz="2100" b="1" dirty="0"/>
              <a:t>Are you clear about your roles and responsibilities as history subject leader?</a:t>
            </a:r>
            <a:r>
              <a:rPr lang="en-GB" sz="2100" dirty="0"/>
              <a:t> </a:t>
            </a:r>
          </a:p>
          <a:p>
            <a:pPr>
              <a:buFontTx/>
              <a:buChar char="-"/>
            </a:pPr>
            <a:r>
              <a:rPr lang="en-GB" sz="2100" dirty="0"/>
              <a:t>Ensure that history is being taught in line with the long term plan and national curriculum objectives. </a:t>
            </a:r>
          </a:p>
          <a:p>
            <a:pPr>
              <a:buFontTx/>
              <a:buChar char="-"/>
            </a:pPr>
            <a:r>
              <a:rPr lang="en-GB" sz="2100" dirty="0"/>
              <a:t>Ensure that there is clear progression in history </a:t>
            </a:r>
          </a:p>
          <a:p>
            <a:pPr>
              <a:buFontTx/>
              <a:buChar char="-"/>
            </a:pPr>
            <a:r>
              <a:rPr lang="en-GB" sz="2100" dirty="0"/>
              <a:t>Monitor the standards and quality of teaching</a:t>
            </a:r>
          </a:p>
          <a:p>
            <a:pPr>
              <a:buFontTx/>
              <a:buChar char="-"/>
            </a:pPr>
            <a:r>
              <a:rPr lang="en-GB" sz="2100" dirty="0"/>
              <a:t>Up skill staff and provide/signpost staff to necessary resources to support learning. </a:t>
            </a:r>
          </a:p>
          <a:p>
            <a:endParaRPr lang="en-GB" sz="2100" dirty="0"/>
          </a:p>
          <a:p>
            <a:r>
              <a:rPr lang="en-GB" sz="2100" b="1" dirty="0"/>
              <a:t>Do you have sufficient subject knowledge and expertise to lead history and ensure the curriculum is fit for purpose?</a:t>
            </a:r>
          </a:p>
          <a:p>
            <a:pPr marL="0" indent="0">
              <a:buNone/>
            </a:pPr>
            <a:r>
              <a:rPr lang="en-GB" sz="2100" dirty="0"/>
              <a:t>CPD undertaken</a:t>
            </a:r>
          </a:p>
          <a:p>
            <a:pPr>
              <a:buFontTx/>
              <a:buChar char="-"/>
            </a:pPr>
            <a:r>
              <a:rPr lang="en-GB" sz="2100" dirty="0"/>
              <a:t>History subject leaders training </a:t>
            </a:r>
          </a:p>
          <a:p>
            <a:pPr>
              <a:buFontTx/>
              <a:buChar char="-"/>
            </a:pPr>
            <a:r>
              <a:rPr lang="en-GB" sz="2100" dirty="0"/>
              <a:t>National College subject leadership training</a:t>
            </a:r>
          </a:p>
          <a:p>
            <a:endParaRPr lang="en-GB" dirty="0"/>
          </a:p>
          <a:p>
            <a:endParaRPr lang="en-GB" dirty="0"/>
          </a:p>
        </p:txBody>
      </p:sp>
    </p:spTree>
    <p:extLst>
      <p:ext uri="{BB962C8B-B14F-4D97-AF65-F5344CB8AC3E}">
        <p14:creationId xmlns:p14="http://schemas.microsoft.com/office/powerpoint/2010/main" val="923768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6811-E77B-4403-B1FA-901E11FE5557}"/>
              </a:ext>
            </a:extLst>
          </p:cNvPr>
          <p:cNvSpPr>
            <a:spLocks noGrp="1"/>
          </p:cNvSpPr>
          <p:nvPr>
            <p:ph type="title"/>
          </p:nvPr>
        </p:nvSpPr>
        <p:spPr/>
        <p:txBody>
          <a:bodyPr/>
          <a:lstStyle/>
          <a:p>
            <a:pPr algn="ctr"/>
            <a:r>
              <a:rPr lang="en-GB" b="1" dirty="0"/>
              <a:t>Curriculum Outcomes</a:t>
            </a:r>
          </a:p>
        </p:txBody>
      </p:sp>
      <p:sp>
        <p:nvSpPr>
          <p:cNvPr id="3" name="Content Placeholder 2">
            <a:extLst>
              <a:ext uri="{FF2B5EF4-FFF2-40B4-BE49-F238E27FC236}">
                <a16:creationId xmlns:a16="http://schemas.microsoft.com/office/drawing/2014/main" id="{5ACEBF01-1F16-4163-9576-BED83F407CC7}"/>
              </a:ext>
            </a:extLst>
          </p:cNvPr>
          <p:cNvSpPr>
            <a:spLocks noGrp="1"/>
          </p:cNvSpPr>
          <p:nvPr>
            <p:ph idx="1"/>
          </p:nvPr>
        </p:nvSpPr>
        <p:spPr>
          <a:xfrm>
            <a:off x="1154954" y="2603500"/>
            <a:ext cx="8825659" cy="3971036"/>
          </a:xfrm>
        </p:spPr>
        <p:txBody>
          <a:bodyPr/>
          <a:lstStyle/>
          <a:p>
            <a:r>
              <a:rPr lang="en-GB" b="1" dirty="0"/>
              <a:t>How do you inform senior leaders and governors about the curriculum and outcomes in history, so they can quality assure your work?</a:t>
            </a:r>
          </a:p>
          <a:p>
            <a:r>
              <a:rPr lang="en-GB" dirty="0"/>
              <a:t>SLT have looked at and scrutinised the long-term plans</a:t>
            </a:r>
            <a:endParaRPr lang="en-US" dirty="0"/>
          </a:p>
          <a:p>
            <a:r>
              <a:rPr lang="en-GB" dirty="0"/>
              <a:t>Moderation from St Marys twice over the year</a:t>
            </a:r>
            <a:endParaRPr lang="en-US" dirty="0"/>
          </a:p>
          <a:p>
            <a:r>
              <a:rPr lang="en-GB" dirty="0"/>
              <a:t>Leader to share Intent PowerPoint with staff and governors. </a:t>
            </a:r>
            <a:endParaRPr lang="en-US" dirty="0"/>
          </a:p>
          <a:p>
            <a:r>
              <a:rPr lang="en-GB" dirty="0"/>
              <a:t>Action plan RAG rated and checked throughout the year</a:t>
            </a:r>
            <a:endParaRPr lang="en-US" dirty="0"/>
          </a:p>
          <a:p>
            <a:r>
              <a:rPr lang="en-GB" dirty="0"/>
              <a:t>Pre and post assessments used from September 2020 alongside o track summative scores 3 X a year.</a:t>
            </a:r>
          </a:p>
          <a:p>
            <a:r>
              <a:rPr lang="en-GB" dirty="0"/>
              <a:t>O track is now being used for all 3 assessment points.</a:t>
            </a:r>
            <a:endParaRPr lang="en-US" dirty="0"/>
          </a:p>
        </p:txBody>
      </p:sp>
    </p:spTree>
    <p:extLst>
      <p:ext uri="{BB962C8B-B14F-4D97-AF65-F5344CB8AC3E}">
        <p14:creationId xmlns:p14="http://schemas.microsoft.com/office/powerpoint/2010/main" val="1499891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47612A3D-16EC-484E-9313-D58DF8E710FA}"/>
              </a:ext>
            </a:extLst>
          </p:cNvPr>
          <p:cNvSpPr>
            <a:spLocks noGrp="1"/>
          </p:cNvSpPr>
          <p:nvPr>
            <p:ph type="title"/>
          </p:nvPr>
        </p:nvSpPr>
        <p:spPr>
          <a:xfrm>
            <a:off x="838200" y="973667"/>
            <a:ext cx="3790733" cy="4833745"/>
          </a:xfrm>
        </p:spPr>
        <p:txBody>
          <a:bodyPr>
            <a:normAutofit fontScale="90000"/>
          </a:bodyPr>
          <a:lstStyle/>
          <a:p>
            <a:pPr>
              <a:lnSpc>
                <a:spcPct val="90000"/>
              </a:lnSpc>
            </a:pPr>
            <a:r>
              <a:rPr lang="en-GB" sz="4400" b="1" dirty="0">
                <a:solidFill>
                  <a:srgbClr val="EBEBEB"/>
                </a:solidFill>
              </a:rPr>
              <a:t>Professional Development</a:t>
            </a:r>
            <a:br>
              <a:rPr lang="en-GB" sz="2800" b="1" dirty="0">
                <a:solidFill>
                  <a:srgbClr val="EBEBEB"/>
                </a:solidFill>
              </a:rPr>
            </a:br>
            <a:br>
              <a:rPr lang="en-GB" sz="2800" b="1" dirty="0">
                <a:solidFill>
                  <a:srgbClr val="EBEBEB"/>
                </a:solidFill>
              </a:rPr>
            </a:br>
            <a:r>
              <a:rPr lang="en-GB" sz="2800" b="1" dirty="0">
                <a:solidFill>
                  <a:srgbClr val="EBEBEB"/>
                </a:solidFill>
              </a:rPr>
              <a:t>How do you evaluate the professional development needs of your colleagues and then provide support and training?</a:t>
            </a:r>
            <a:br>
              <a:rPr lang="en-GB" sz="2800" dirty="0">
                <a:solidFill>
                  <a:srgbClr val="EBEBEB"/>
                </a:solidFill>
              </a:rPr>
            </a:br>
            <a:endParaRPr lang="en-GB" sz="2800" b="1" dirty="0">
              <a:solidFill>
                <a:srgbClr val="EBEBEB"/>
              </a:solidFill>
            </a:endParaRPr>
          </a:p>
        </p:txBody>
      </p:sp>
      <p:sp>
        <p:nvSpPr>
          <p:cNvPr id="18" name="Rectangle 17">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BE601D20-53B3-43A8-8070-1522EC5C8272}"/>
              </a:ext>
            </a:extLst>
          </p:cNvPr>
          <p:cNvGraphicFramePr>
            <a:graphicFrameLocks noGrp="1"/>
          </p:cNvGraphicFramePr>
          <p:nvPr>
            <p:ph idx="1"/>
            <p:extLst>
              <p:ext uri="{D42A27DB-BD31-4B8C-83A1-F6EECF244321}">
                <p14:modId xmlns:p14="http://schemas.microsoft.com/office/powerpoint/2010/main" val="2045334832"/>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1133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DE2AF-728A-4DD7-9C76-18CDC364F7FC}"/>
              </a:ext>
            </a:extLst>
          </p:cNvPr>
          <p:cNvSpPr>
            <a:spLocks noGrp="1"/>
          </p:cNvSpPr>
          <p:nvPr>
            <p:ph type="title"/>
          </p:nvPr>
        </p:nvSpPr>
        <p:spPr/>
        <p:txBody>
          <a:bodyPr/>
          <a:lstStyle/>
          <a:p>
            <a:pPr algn="ctr"/>
            <a:r>
              <a:rPr lang="en-GB" b="1" dirty="0"/>
              <a:t>History Across School</a:t>
            </a:r>
          </a:p>
        </p:txBody>
      </p:sp>
      <p:sp>
        <p:nvSpPr>
          <p:cNvPr id="3" name="Content Placeholder 2">
            <a:extLst>
              <a:ext uri="{FF2B5EF4-FFF2-40B4-BE49-F238E27FC236}">
                <a16:creationId xmlns:a16="http://schemas.microsoft.com/office/drawing/2014/main" id="{5CE8DBE4-3660-464A-859A-F55981500D48}"/>
              </a:ext>
            </a:extLst>
          </p:cNvPr>
          <p:cNvSpPr>
            <a:spLocks noGrp="1"/>
          </p:cNvSpPr>
          <p:nvPr>
            <p:ph idx="1"/>
          </p:nvPr>
        </p:nvSpPr>
        <p:spPr/>
        <p:txBody>
          <a:bodyPr>
            <a:normAutofit/>
          </a:bodyPr>
          <a:lstStyle/>
          <a:p>
            <a:r>
              <a:rPr lang="en-GB" sz="2000" b="1" dirty="0"/>
              <a:t>When and how have you developed best practice in history across the school?</a:t>
            </a:r>
          </a:p>
          <a:p>
            <a:r>
              <a:rPr lang="en-GB" sz="2000" dirty="0"/>
              <a:t>Clear progressive LTP document to support teachers with planning</a:t>
            </a:r>
          </a:p>
          <a:p>
            <a:r>
              <a:rPr lang="en-GB" sz="2000" dirty="0"/>
              <a:t>Staff meetings </a:t>
            </a:r>
          </a:p>
          <a:p>
            <a:r>
              <a:rPr lang="en-GB" sz="2000" dirty="0"/>
              <a:t>Provide updated classroom resources (links to online resources and planning ideas)</a:t>
            </a:r>
          </a:p>
          <a:p>
            <a:r>
              <a:rPr lang="en-GB" sz="2000" dirty="0"/>
              <a:t>Demonstrate good practice in own teaching- sharing ideas</a:t>
            </a:r>
          </a:p>
          <a:p>
            <a:endParaRPr lang="en-GB" dirty="0"/>
          </a:p>
          <a:p>
            <a:endParaRPr lang="en-GB" dirty="0"/>
          </a:p>
        </p:txBody>
      </p:sp>
    </p:spTree>
    <p:extLst>
      <p:ext uri="{BB962C8B-B14F-4D97-AF65-F5344CB8AC3E}">
        <p14:creationId xmlns:p14="http://schemas.microsoft.com/office/powerpoint/2010/main" val="2238168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DE2AF-728A-4DD7-9C76-18CDC364F7FC}"/>
              </a:ext>
            </a:extLst>
          </p:cNvPr>
          <p:cNvSpPr>
            <a:spLocks noGrp="1"/>
          </p:cNvSpPr>
          <p:nvPr>
            <p:ph type="title"/>
          </p:nvPr>
        </p:nvSpPr>
        <p:spPr/>
        <p:txBody>
          <a:bodyPr/>
          <a:lstStyle/>
          <a:p>
            <a:pPr algn="ctr"/>
            <a:r>
              <a:rPr lang="en-GB" b="1" dirty="0"/>
              <a:t>History Across School</a:t>
            </a:r>
          </a:p>
        </p:txBody>
      </p:sp>
      <p:sp>
        <p:nvSpPr>
          <p:cNvPr id="3" name="Content Placeholder 2">
            <a:extLst>
              <a:ext uri="{FF2B5EF4-FFF2-40B4-BE49-F238E27FC236}">
                <a16:creationId xmlns:a16="http://schemas.microsoft.com/office/drawing/2014/main" id="{5CE8DBE4-3660-464A-859A-F55981500D48}"/>
              </a:ext>
            </a:extLst>
          </p:cNvPr>
          <p:cNvSpPr>
            <a:spLocks noGrp="1"/>
          </p:cNvSpPr>
          <p:nvPr>
            <p:ph idx="1"/>
          </p:nvPr>
        </p:nvSpPr>
        <p:spPr>
          <a:xfrm>
            <a:off x="1154954" y="2603500"/>
            <a:ext cx="9808702" cy="3989324"/>
          </a:xfrm>
        </p:spPr>
        <p:txBody>
          <a:bodyPr>
            <a:normAutofit/>
          </a:bodyPr>
          <a:lstStyle/>
          <a:p>
            <a:r>
              <a:rPr lang="en-GB" sz="2400" b="1" dirty="0"/>
              <a:t>Is the history curriculum effectively resourced?</a:t>
            </a:r>
          </a:p>
          <a:p>
            <a:pPr>
              <a:buFontTx/>
              <a:buChar char="-"/>
            </a:pPr>
            <a:r>
              <a:rPr lang="en-GB" sz="2400" dirty="0"/>
              <a:t>Topic boxes</a:t>
            </a:r>
          </a:p>
          <a:p>
            <a:pPr>
              <a:buFontTx/>
              <a:buChar char="-"/>
            </a:pPr>
            <a:r>
              <a:rPr lang="en-GB" sz="2400" dirty="0"/>
              <a:t>Access to </a:t>
            </a:r>
            <a:r>
              <a:rPr lang="en-GB" sz="2400" dirty="0" err="1"/>
              <a:t>digimaps</a:t>
            </a:r>
            <a:r>
              <a:rPr lang="en-GB" sz="2400" dirty="0"/>
              <a:t> for Geo links to History topics</a:t>
            </a:r>
          </a:p>
          <a:p>
            <a:pPr>
              <a:buFontTx/>
              <a:buChar char="-"/>
            </a:pPr>
            <a:r>
              <a:rPr lang="en-GB" sz="2400" dirty="0"/>
              <a:t>Funding for certain field trips </a:t>
            </a:r>
          </a:p>
          <a:p>
            <a:pPr>
              <a:buFontTx/>
              <a:buChar char="-"/>
            </a:pPr>
            <a:r>
              <a:rPr lang="en-GB" sz="2400" dirty="0"/>
              <a:t>2021 new books ordered across school</a:t>
            </a:r>
          </a:p>
          <a:p>
            <a:pPr>
              <a:buFontTx/>
              <a:buChar char="-"/>
            </a:pPr>
            <a:r>
              <a:rPr lang="en-GB" sz="2400" dirty="0"/>
              <a:t>2022 new resources ordered for all key stages which are being used consistently.</a:t>
            </a:r>
          </a:p>
          <a:p>
            <a:endParaRPr lang="en-GB" dirty="0"/>
          </a:p>
          <a:p>
            <a:endParaRPr lang="en-GB" dirty="0"/>
          </a:p>
        </p:txBody>
      </p:sp>
    </p:spTree>
    <p:extLst>
      <p:ext uri="{BB962C8B-B14F-4D97-AF65-F5344CB8AC3E}">
        <p14:creationId xmlns:p14="http://schemas.microsoft.com/office/powerpoint/2010/main" val="1771891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DE2AF-728A-4DD7-9C76-18CDC364F7FC}"/>
              </a:ext>
            </a:extLst>
          </p:cNvPr>
          <p:cNvSpPr>
            <a:spLocks noGrp="1"/>
          </p:cNvSpPr>
          <p:nvPr>
            <p:ph type="title"/>
          </p:nvPr>
        </p:nvSpPr>
        <p:spPr/>
        <p:txBody>
          <a:bodyPr/>
          <a:lstStyle/>
          <a:p>
            <a:pPr algn="ctr"/>
            <a:r>
              <a:rPr lang="en-GB" b="1" dirty="0"/>
              <a:t>History Across School</a:t>
            </a:r>
          </a:p>
        </p:txBody>
      </p:sp>
      <p:sp>
        <p:nvSpPr>
          <p:cNvPr id="3" name="Content Placeholder 2">
            <a:extLst>
              <a:ext uri="{FF2B5EF4-FFF2-40B4-BE49-F238E27FC236}">
                <a16:creationId xmlns:a16="http://schemas.microsoft.com/office/drawing/2014/main" id="{5CE8DBE4-3660-464A-859A-F55981500D48}"/>
              </a:ext>
            </a:extLst>
          </p:cNvPr>
          <p:cNvSpPr>
            <a:spLocks noGrp="1"/>
          </p:cNvSpPr>
          <p:nvPr>
            <p:ph idx="1"/>
          </p:nvPr>
        </p:nvSpPr>
        <p:spPr>
          <a:xfrm>
            <a:off x="389744" y="2338465"/>
            <a:ext cx="11512446" cy="4302177"/>
          </a:xfrm>
        </p:spPr>
        <p:txBody>
          <a:bodyPr>
            <a:normAutofit lnSpcReduction="10000"/>
          </a:bodyPr>
          <a:lstStyle/>
          <a:p>
            <a:r>
              <a:rPr lang="en-GB" b="1" dirty="0"/>
              <a:t>How do teachers adapt long term and medium term planning to meet the needs of specific classes, groups and individuals?</a:t>
            </a:r>
          </a:p>
          <a:p>
            <a:r>
              <a:rPr lang="en-GB" b="1" dirty="0"/>
              <a:t>How is curriculum delivery equitable for all groups and appropriate?</a:t>
            </a:r>
            <a:endParaRPr lang="en-GB" dirty="0"/>
          </a:p>
          <a:p>
            <a:r>
              <a:rPr lang="en-GB" b="1" dirty="0"/>
              <a:t>Do any pupils regularly miss history lessons because of absence issues?</a:t>
            </a:r>
          </a:p>
          <a:p>
            <a:endParaRPr lang="en-GB" b="1" dirty="0"/>
          </a:p>
          <a:p>
            <a:r>
              <a:rPr lang="en-GB" dirty="0"/>
              <a:t>Clear progressive LTP document to support teachers with planning</a:t>
            </a:r>
          </a:p>
          <a:p>
            <a:r>
              <a:rPr lang="en-GB" dirty="0"/>
              <a:t>Pre and post assessment allow teachers to find gap and plan accordingly</a:t>
            </a:r>
          </a:p>
          <a:p>
            <a:r>
              <a:rPr lang="en-GB" dirty="0"/>
              <a:t>Staff meetings providing CPD </a:t>
            </a:r>
          </a:p>
          <a:p>
            <a:r>
              <a:rPr lang="en-GB" dirty="0"/>
              <a:t>Provide updated classroom Demonstrate good practice in own teaching- class assembly to show examples of cross curricular links</a:t>
            </a:r>
          </a:p>
          <a:p>
            <a:r>
              <a:rPr lang="en-GB" dirty="0"/>
              <a:t>Intervention timetable adapted so that children do not miss out. (change the timing of lessons each week)</a:t>
            </a:r>
          </a:p>
          <a:p>
            <a:endParaRPr lang="en-GB" dirty="0"/>
          </a:p>
          <a:p>
            <a:endParaRPr lang="en-GB" dirty="0"/>
          </a:p>
        </p:txBody>
      </p:sp>
    </p:spTree>
    <p:extLst>
      <p:ext uri="{BB962C8B-B14F-4D97-AF65-F5344CB8AC3E}">
        <p14:creationId xmlns:p14="http://schemas.microsoft.com/office/powerpoint/2010/main" val="3069647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DE2AF-728A-4DD7-9C76-18CDC364F7FC}"/>
              </a:ext>
            </a:extLst>
          </p:cNvPr>
          <p:cNvSpPr>
            <a:spLocks noGrp="1"/>
          </p:cNvSpPr>
          <p:nvPr>
            <p:ph type="title"/>
          </p:nvPr>
        </p:nvSpPr>
        <p:spPr/>
        <p:txBody>
          <a:bodyPr/>
          <a:lstStyle/>
          <a:p>
            <a:pPr algn="ctr"/>
            <a:r>
              <a:rPr lang="en-GB" b="1" dirty="0"/>
              <a:t>History Across School</a:t>
            </a:r>
          </a:p>
        </p:txBody>
      </p:sp>
      <p:sp>
        <p:nvSpPr>
          <p:cNvPr id="3" name="Content Placeholder 2">
            <a:extLst>
              <a:ext uri="{FF2B5EF4-FFF2-40B4-BE49-F238E27FC236}">
                <a16:creationId xmlns:a16="http://schemas.microsoft.com/office/drawing/2014/main" id="{5CE8DBE4-3660-464A-859A-F55981500D48}"/>
              </a:ext>
            </a:extLst>
          </p:cNvPr>
          <p:cNvSpPr>
            <a:spLocks noGrp="1"/>
          </p:cNvSpPr>
          <p:nvPr>
            <p:ph idx="1"/>
          </p:nvPr>
        </p:nvSpPr>
        <p:spPr/>
        <p:txBody>
          <a:bodyPr/>
          <a:lstStyle/>
          <a:p>
            <a:r>
              <a:rPr lang="en-GB" b="1" dirty="0"/>
              <a:t>Is history knowledge taught to an appropriate depth and with clear and necessarily detailed progression through each year group?</a:t>
            </a:r>
          </a:p>
          <a:p>
            <a:pPr>
              <a:buFontTx/>
              <a:buChar char="-"/>
            </a:pPr>
            <a:r>
              <a:rPr lang="en-GB" b="1" dirty="0"/>
              <a:t>Long term plans show clear detail and progress. </a:t>
            </a:r>
          </a:p>
          <a:p>
            <a:pPr>
              <a:buFontTx/>
              <a:buChar char="-"/>
            </a:pPr>
            <a:endParaRPr lang="en-GB" dirty="0"/>
          </a:p>
          <a:p>
            <a:endParaRPr lang="en-GB" dirty="0"/>
          </a:p>
        </p:txBody>
      </p:sp>
      <p:pic>
        <p:nvPicPr>
          <p:cNvPr id="4" name="Content Placeholder 3"/>
          <p:cNvPicPr>
            <a:picLocks noChangeAspect="1"/>
          </p:cNvPicPr>
          <p:nvPr/>
        </p:nvPicPr>
        <p:blipFill>
          <a:blip r:embed="rId2"/>
          <a:stretch>
            <a:fillRect/>
          </a:stretch>
        </p:blipFill>
        <p:spPr>
          <a:xfrm>
            <a:off x="594181" y="3714176"/>
            <a:ext cx="5501819" cy="2997930"/>
          </a:xfrm>
          <a:prstGeom prst="rect">
            <a:avLst/>
          </a:prstGeom>
        </p:spPr>
      </p:pic>
      <p:pic>
        <p:nvPicPr>
          <p:cNvPr id="5" name="Picture 4"/>
          <p:cNvPicPr>
            <a:picLocks noChangeAspect="1"/>
          </p:cNvPicPr>
          <p:nvPr/>
        </p:nvPicPr>
        <p:blipFill>
          <a:blip r:embed="rId3"/>
          <a:stretch>
            <a:fillRect/>
          </a:stretch>
        </p:blipFill>
        <p:spPr>
          <a:xfrm>
            <a:off x="7000030" y="3714176"/>
            <a:ext cx="4839297" cy="2997929"/>
          </a:xfrm>
          <a:prstGeom prst="rect">
            <a:avLst/>
          </a:prstGeom>
        </p:spPr>
      </p:pic>
    </p:spTree>
    <p:extLst>
      <p:ext uri="{BB962C8B-B14F-4D97-AF65-F5344CB8AC3E}">
        <p14:creationId xmlns:p14="http://schemas.microsoft.com/office/powerpoint/2010/main" val="3006873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11E91-4D2F-434F-98DB-45C00096B929}"/>
              </a:ext>
            </a:extLst>
          </p:cNvPr>
          <p:cNvSpPr>
            <a:spLocks noGrp="1"/>
          </p:cNvSpPr>
          <p:nvPr>
            <p:ph type="title"/>
          </p:nvPr>
        </p:nvSpPr>
        <p:spPr/>
        <p:txBody>
          <a:bodyPr/>
          <a:lstStyle/>
          <a:p>
            <a:pPr algn="ctr"/>
            <a:r>
              <a:rPr lang="en-GB" b="1" dirty="0"/>
              <a:t>Assessment and Monitoring</a:t>
            </a:r>
          </a:p>
        </p:txBody>
      </p:sp>
      <p:sp>
        <p:nvSpPr>
          <p:cNvPr id="3" name="Content Placeholder 2">
            <a:extLst>
              <a:ext uri="{FF2B5EF4-FFF2-40B4-BE49-F238E27FC236}">
                <a16:creationId xmlns:a16="http://schemas.microsoft.com/office/drawing/2014/main" id="{40A8EFEF-7773-4214-83F4-953C9E24AF1F}"/>
              </a:ext>
            </a:extLst>
          </p:cNvPr>
          <p:cNvSpPr>
            <a:spLocks noGrp="1"/>
          </p:cNvSpPr>
          <p:nvPr>
            <p:ph idx="1"/>
          </p:nvPr>
        </p:nvSpPr>
        <p:spPr/>
        <p:txBody>
          <a:bodyPr>
            <a:normAutofit fontScale="92500" lnSpcReduction="10000"/>
          </a:bodyPr>
          <a:lstStyle/>
          <a:p>
            <a:r>
              <a:rPr lang="en-GB" b="1" dirty="0"/>
              <a:t>Are effective assessment arrangements in place for history?</a:t>
            </a:r>
          </a:p>
          <a:p>
            <a:pPr marL="0" indent="0">
              <a:buNone/>
            </a:pPr>
            <a:r>
              <a:rPr lang="en-GB" b="1" dirty="0"/>
              <a:t>- Pre and Post assessments are in place</a:t>
            </a:r>
            <a:endParaRPr lang="en-GB" dirty="0"/>
          </a:p>
          <a:p>
            <a:r>
              <a:rPr lang="en-GB" b="1" dirty="0"/>
              <a:t>How are standards in history moderated to ensure assessments are accurate?</a:t>
            </a:r>
          </a:p>
          <a:p>
            <a:pPr marL="0" indent="0">
              <a:buNone/>
            </a:pPr>
            <a:r>
              <a:rPr lang="en-GB" dirty="0"/>
              <a:t>- Pre and post assessments have been designed with our partner school to ensure consistency. Questions have been taken from the national curriculum objectives. </a:t>
            </a:r>
          </a:p>
          <a:p>
            <a:r>
              <a:rPr lang="en-GB" b="1" dirty="0"/>
              <a:t>How does the history leader know that the planned curriculum is taught in each class?</a:t>
            </a:r>
            <a:endParaRPr lang="en-GB" dirty="0"/>
          </a:p>
          <a:p>
            <a:pPr marL="0" indent="0">
              <a:buNone/>
            </a:pPr>
            <a:r>
              <a:rPr lang="en-GB" dirty="0"/>
              <a:t>Book scrutinies are carried out by the history lead. </a:t>
            </a:r>
          </a:p>
          <a:p>
            <a:pPr marL="0" indent="0">
              <a:buNone/>
            </a:pPr>
            <a:r>
              <a:rPr lang="en-GB" dirty="0"/>
              <a:t>Displays updated and photos taken</a:t>
            </a:r>
          </a:p>
          <a:p>
            <a:pPr marL="0" indent="0">
              <a:buNone/>
            </a:pPr>
            <a:r>
              <a:rPr lang="en-GB" dirty="0"/>
              <a:t>Displays are used as working walls with relevant reading books.</a:t>
            </a:r>
          </a:p>
          <a:p>
            <a:endParaRPr lang="en-GB" dirty="0"/>
          </a:p>
        </p:txBody>
      </p:sp>
    </p:spTree>
    <p:extLst>
      <p:ext uri="{BB962C8B-B14F-4D97-AF65-F5344CB8AC3E}">
        <p14:creationId xmlns:p14="http://schemas.microsoft.com/office/powerpoint/2010/main" val="176701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 name="Rectangle 7">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Rectangle 10">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3" name="Group 12">
            <a:extLst>
              <a:ext uri="{FF2B5EF4-FFF2-40B4-BE49-F238E27FC236}">
                <a16:creationId xmlns:a16="http://schemas.microsoft.com/office/drawing/2014/main" id="{F1ECA4FE-7D2F-4576-B767-3A5F5ABFE9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6" name="Rectangle 13">
              <a:extLst>
                <a:ext uri="{FF2B5EF4-FFF2-40B4-BE49-F238E27FC236}">
                  <a16:creationId xmlns:a16="http://schemas.microsoft.com/office/drawing/2014/main" id="{5969441E-5462-4859-86CD-1737FDE360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a:extLst>
                <a:ext uri="{FF2B5EF4-FFF2-40B4-BE49-F238E27FC236}">
                  <a16:creationId xmlns:a16="http://schemas.microsoft.com/office/drawing/2014/main" id="{596BD4B5-6833-40CC-96FE-EDC67563426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F871F085-827E-4695-A8C0-44D10517B0B8}"/>
              </a:ext>
            </a:extLst>
          </p:cNvPr>
          <p:cNvSpPr>
            <a:spLocks noGrp="1"/>
          </p:cNvSpPr>
          <p:nvPr>
            <p:ph type="title"/>
          </p:nvPr>
        </p:nvSpPr>
        <p:spPr>
          <a:xfrm>
            <a:off x="1683171" y="1169773"/>
            <a:ext cx="8825658" cy="2870161"/>
          </a:xfrm>
        </p:spPr>
        <p:txBody>
          <a:bodyPr vert="horz" lIns="91440" tIns="45720" rIns="91440" bIns="45720" rtlCol="0" anchor="b">
            <a:normAutofit/>
          </a:bodyPr>
          <a:lstStyle/>
          <a:p>
            <a:pPr algn="ctr"/>
            <a:r>
              <a:rPr lang="en-US" sz="5400" b="0" i="0" kern="1200" dirty="0">
                <a:solidFill>
                  <a:schemeClr val="tx1"/>
                </a:solidFill>
                <a:latin typeface="+mj-lt"/>
                <a:ea typeface="+mj-ea"/>
                <a:cs typeface="+mj-cs"/>
              </a:rPr>
              <a:t>Impact of the history Curriculum</a:t>
            </a:r>
          </a:p>
        </p:txBody>
      </p:sp>
      <p:cxnSp>
        <p:nvCxnSpPr>
          <p:cNvPr id="17" name="Straight Connector 16">
            <a:extLst>
              <a:ext uri="{FF2B5EF4-FFF2-40B4-BE49-F238E27FC236}">
                <a16:creationId xmlns:a16="http://schemas.microsoft.com/office/drawing/2014/main" id="{E81F53E2-F556-42FA-8D24-113839EE19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58249" y="4166888"/>
            <a:ext cx="675502"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3443665"/>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FE06E-57D4-454F-B950-3D4751F01AE0}"/>
              </a:ext>
            </a:extLst>
          </p:cNvPr>
          <p:cNvSpPr>
            <a:spLocks noGrp="1"/>
          </p:cNvSpPr>
          <p:nvPr>
            <p:ph type="title"/>
          </p:nvPr>
        </p:nvSpPr>
        <p:spPr/>
        <p:txBody>
          <a:bodyPr/>
          <a:lstStyle/>
          <a:p>
            <a:pPr algn="ctr"/>
            <a:r>
              <a:rPr lang="en-GB" b="1" dirty="0"/>
              <a:t>End of Key Stage Expectations</a:t>
            </a:r>
          </a:p>
        </p:txBody>
      </p:sp>
      <p:sp>
        <p:nvSpPr>
          <p:cNvPr id="3" name="Content Placeholder 2">
            <a:extLst>
              <a:ext uri="{FF2B5EF4-FFF2-40B4-BE49-F238E27FC236}">
                <a16:creationId xmlns:a16="http://schemas.microsoft.com/office/drawing/2014/main" id="{C4F97646-6BA2-4EBB-B68D-8BA8F6FE4CB3}"/>
              </a:ext>
            </a:extLst>
          </p:cNvPr>
          <p:cNvSpPr>
            <a:spLocks noGrp="1"/>
          </p:cNvSpPr>
          <p:nvPr>
            <p:ph idx="1"/>
          </p:nvPr>
        </p:nvSpPr>
        <p:spPr/>
        <p:txBody>
          <a:bodyPr>
            <a:normAutofit/>
          </a:bodyPr>
          <a:lstStyle/>
          <a:p>
            <a:r>
              <a:rPr lang="en-GB" b="1" dirty="0"/>
              <a:t>How can the school demonstrate that pupils reach end of key stage expectations in history?</a:t>
            </a:r>
          </a:p>
          <a:p>
            <a:pPr>
              <a:buFontTx/>
              <a:buChar char="-"/>
            </a:pPr>
            <a:r>
              <a:rPr lang="en-GB" dirty="0"/>
              <a:t>Book scrutiny </a:t>
            </a:r>
          </a:p>
          <a:p>
            <a:pPr>
              <a:buFontTx/>
              <a:buChar char="-"/>
            </a:pPr>
            <a:r>
              <a:rPr lang="en-GB" dirty="0"/>
              <a:t>Learning walks</a:t>
            </a:r>
          </a:p>
          <a:p>
            <a:pPr>
              <a:buFontTx/>
              <a:buChar char="-"/>
            </a:pPr>
            <a:r>
              <a:rPr lang="en-GB" dirty="0"/>
              <a:t>Pre and post assessment sheets to show progression in topics</a:t>
            </a:r>
          </a:p>
          <a:p>
            <a:pPr>
              <a:buFontTx/>
              <a:buChar char="-"/>
            </a:pPr>
            <a:r>
              <a:rPr lang="en-GB" dirty="0"/>
              <a:t>O track summative assessments 3 X year</a:t>
            </a:r>
          </a:p>
          <a:p>
            <a:endParaRPr lang="en-GB" dirty="0"/>
          </a:p>
        </p:txBody>
      </p:sp>
    </p:spTree>
    <p:extLst>
      <p:ext uri="{BB962C8B-B14F-4D97-AF65-F5344CB8AC3E}">
        <p14:creationId xmlns:p14="http://schemas.microsoft.com/office/powerpoint/2010/main" val="1542916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61B1B6-1474-EF93-4058-AF2F0B5610CA}"/>
              </a:ext>
            </a:extLst>
          </p:cNvPr>
          <p:cNvSpPr>
            <a:spLocks noGrp="1"/>
          </p:cNvSpPr>
          <p:nvPr>
            <p:ph idx="1"/>
          </p:nvPr>
        </p:nvSpPr>
        <p:spPr>
          <a:xfrm>
            <a:off x="4216207" y="708439"/>
            <a:ext cx="3417046" cy="1305891"/>
          </a:xfrm>
        </p:spPr>
        <p:txBody>
          <a:bodyPr>
            <a:normAutofit/>
          </a:bodyPr>
          <a:lstStyle/>
          <a:p>
            <a:pPr marL="0" indent="0">
              <a:buNone/>
            </a:pPr>
            <a:r>
              <a:rPr lang="en-GB" sz="3600" dirty="0">
                <a:solidFill>
                  <a:srgbClr val="FF0000"/>
                </a:solidFill>
              </a:rPr>
              <a:t>Jubilee Celebrations</a:t>
            </a:r>
          </a:p>
        </p:txBody>
      </p:sp>
      <p:pic>
        <p:nvPicPr>
          <p:cNvPr id="7" name="Picture 6">
            <a:extLst>
              <a:ext uri="{FF2B5EF4-FFF2-40B4-BE49-F238E27FC236}">
                <a16:creationId xmlns:a16="http://schemas.microsoft.com/office/drawing/2014/main" id="{DDF2686F-C5A5-BB06-710F-BC7055271549}"/>
              </a:ext>
            </a:extLst>
          </p:cNvPr>
          <p:cNvPicPr>
            <a:picLocks noChangeAspect="1"/>
          </p:cNvPicPr>
          <p:nvPr/>
        </p:nvPicPr>
        <p:blipFill>
          <a:blip r:embed="rId2"/>
          <a:stretch>
            <a:fillRect/>
          </a:stretch>
        </p:blipFill>
        <p:spPr>
          <a:xfrm>
            <a:off x="266700" y="342692"/>
            <a:ext cx="3124200" cy="3343275"/>
          </a:xfrm>
          <a:prstGeom prst="rect">
            <a:avLst/>
          </a:prstGeom>
        </p:spPr>
      </p:pic>
      <p:pic>
        <p:nvPicPr>
          <p:cNvPr id="9" name="Picture 8">
            <a:extLst>
              <a:ext uri="{FF2B5EF4-FFF2-40B4-BE49-F238E27FC236}">
                <a16:creationId xmlns:a16="http://schemas.microsoft.com/office/drawing/2014/main" id="{6F75732F-D03F-3599-77E9-B3C6AA750FCB}"/>
              </a:ext>
            </a:extLst>
          </p:cNvPr>
          <p:cNvPicPr>
            <a:picLocks noChangeAspect="1"/>
          </p:cNvPicPr>
          <p:nvPr/>
        </p:nvPicPr>
        <p:blipFill>
          <a:blip r:embed="rId3"/>
          <a:stretch>
            <a:fillRect/>
          </a:stretch>
        </p:blipFill>
        <p:spPr>
          <a:xfrm>
            <a:off x="8230428" y="778204"/>
            <a:ext cx="3124200" cy="2472249"/>
          </a:xfrm>
          <a:prstGeom prst="rect">
            <a:avLst/>
          </a:prstGeom>
        </p:spPr>
      </p:pic>
      <p:pic>
        <p:nvPicPr>
          <p:cNvPr id="11" name="Picture 10">
            <a:extLst>
              <a:ext uri="{FF2B5EF4-FFF2-40B4-BE49-F238E27FC236}">
                <a16:creationId xmlns:a16="http://schemas.microsoft.com/office/drawing/2014/main" id="{85EFF8AB-AC70-2DA6-FACC-D800EDA1AA65}"/>
              </a:ext>
            </a:extLst>
          </p:cNvPr>
          <p:cNvPicPr>
            <a:picLocks noChangeAspect="1"/>
          </p:cNvPicPr>
          <p:nvPr/>
        </p:nvPicPr>
        <p:blipFill>
          <a:blip r:embed="rId4"/>
          <a:stretch>
            <a:fillRect/>
          </a:stretch>
        </p:blipFill>
        <p:spPr>
          <a:xfrm>
            <a:off x="7258050" y="3663133"/>
            <a:ext cx="4667250" cy="2781300"/>
          </a:xfrm>
          <a:prstGeom prst="rect">
            <a:avLst/>
          </a:prstGeom>
        </p:spPr>
      </p:pic>
      <p:pic>
        <p:nvPicPr>
          <p:cNvPr id="13" name="Picture 12">
            <a:extLst>
              <a:ext uri="{FF2B5EF4-FFF2-40B4-BE49-F238E27FC236}">
                <a16:creationId xmlns:a16="http://schemas.microsoft.com/office/drawing/2014/main" id="{B769391A-6399-6F67-7FF0-811C60B53860}"/>
              </a:ext>
            </a:extLst>
          </p:cNvPr>
          <p:cNvPicPr>
            <a:picLocks noChangeAspect="1"/>
          </p:cNvPicPr>
          <p:nvPr/>
        </p:nvPicPr>
        <p:blipFill>
          <a:blip r:embed="rId5"/>
          <a:stretch>
            <a:fillRect/>
          </a:stretch>
        </p:blipFill>
        <p:spPr>
          <a:xfrm>
            <a:off x="1306166" y="3812478"/>
            <a:ext cx="5249517" cy="2849155"/>
          </a:xfrm>
          <a:prstGeom prst="rect">
            <a:avLst/>
          </a:prstGeom>
        </p:spPr>
      </p:pic>
    </p:spTree>
    <p:extLst>
      <p:ext uri="{BB962C8B-B14F-4D97-AF65-F5344CB8AC3E}">
        <p14:creationId xmlns:p14="http://schemas.microsoft.com/office/powerpoint/2010/main" val="179591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88D7F3-EDD0-C90D-D760-6D09F76DB6B9}"/>
              </a:ext>
            </a:extLst>
          </p:cNvPr>
          <p:cNvPicPr>
            <a:picLocks noChangeAspect="1"/>
          </p:cNvPicPr>
          <p:nvPr/>
        </p:nvPicPr>
        <p:blipFill>
          <a:blip r:embed="rId3"/>
          <a:stretch>
            <a:fillRect/>
          </a:stretch>
        </p:blipFill>
        <p:spPr>
          <a:xfrm>
            <a:off x="467858" y="529465"/>
            <a:ext cx="3487058" cy="2899535"/>
          </a:xfrm>
          <a:prstGeom prst="rect">
            <a:avLst/>
          </a:prstGeom>
        </p:spPr>
      </p:pic>
      <p:pic>
        <p:nvPicPr>
          <p:cNvPr id="7" name="Picture 6">
            <a:extLst>
              <a:ext uri="{FF2B5EF4-FFF2-40B4-BE49-F238E27FC236}">
                <a16:creationId xmlns:a16="http://schemas.microsoft.com/office/drawing/2014/main" id="{76F48211-048A-7AEB-C830-E895BF527AB4}"/>
              </a:ext>
            </a:extLst>
          </p:cNvPr>
          <p:cNvPicPr>
            <a:picLocks noChangeAspect="1"/>
          </p:cNvPicPr>
          <p:nvPr/>
        </p:nvPicPr>
        <p:blipFill>
          <a:blip r:embed="rId4"/>
          <a:stretch>
            <a:fillRect/>
          </a:stretch>
        </p:blipFill>
        <p:spPr>
          <a:xfrm>
            <a:off x="4580825" y="898249"/>
            <a:ext cx="5677314" cy="3370662"/>
          </a:xfrm>
          <a:prstGeom prst="rect">
            <a:avLst/>
          </a:prstGeom>
        </p:spPr>
      </p:pic>
      <p:pic>
        <p:nvPicPr>
          <p:cNvPr id="9" name="Picture 8">
            <a:extLst>
              <a:ext uri="{FF2B5EF4-FFF2-40B4-BE49-F238E27FC236}">
                <a16:creationId xmlns:a16="http://schemas.microsoft.com/office/drawing/2014/main" id="{97167636-8092-E48E-889B-9F41E69FCE9C}"/>
              </a:ext>
            </a:extLst>
          </p:cNvPr>
          <p:cNvPicPr>
            <a:picLocks noChangeAspect="1"/>
          </p:cNvPicPr>
          <p:nvPr/>
        </p:nvPicPr>
        <p:blipFill>
          <a:blip r:embed="rId5"/>
          <a:stretch>
            <a:fillRect/>
          </a:stretch>
        </p:blipFill>
        <p:spPr>
          <a:xfrm>
            <a:off x="1933861" y="3703983"/>
            <a:ext cx="3826965" cy="3154017"/>
          </a:xfrm>
          <a:prstGeom prst="rect">
            <a:avLst/>
          </a:prstGeom>
        </p:spPr>
      </p:pic>
      <p:sp>
        <p:nvSpPr>
          <p:cNvPr id="2" name="TextBox 1">
            <a:extLst>
              <a:ext uri="{FF2B5EF4-FFF2-40B4-BE49-F238E27FC236}">
                <a16:creationId xmlns:a16="http://schemas.microsoft.com/office/drawing/2014/main" id="{3BCEC2D2-B5CC-CE49-E28B-C5237BFBE5DD}"/>
              </a:ext>
            </a:extLst>
          </p:cNvPr>
          <p:cNvSpPr txBox="1"/>
          <p:nvPr/>
        </p:nvSpPr>
        <p:spPr>
          <a:xfrm>
            <a:off x="6626088" y="4943061"/>
            <a:ext cx="3826966" cy="1200329"/>
          </a:xfrm>
          <a:prstGeom prst="rect">
            <a:avLst/>
          </a:prstGeom>
          <a:noFill/>
        </p:spPr>
        <p:txBody>
          <a:bodyPr wrap="square" rtlCol="0">
            <a:spAutoFit/>
          </a:bodyPr>
          <a:lstStyle/>
          <a:p>
            <a:r>
              <a:rPr lang="en-GB" sz="2400" dirty="0"/>
              <a:t>All classes should begin their history topic with a timeline activity.</a:t>
            </a:r>
          </a:p>
        </p:txBody>
      </p:sp>
    </p:spTree>
    <p:extLst>
      <p:ext uri="{BB962C8B-B14F-4D97-AF65-F5344CB8AC3E}">
        <p14:creationId xmlns:p14="http://schemas.microsoft.com/office/powerpoint/2010/main" val="3126925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971D1-60E2-665F-C376-6A557B590E62}"/>
              </a:ext>
            </a:extLst>
          </p:cNvPr>
          <p:cNvSpPr>
            <a:spLocks noGrp="1"/>
          </p:cNvSpPr>
          <p:nvPr>
            <p:ph type="title"/>
          </p:nvPr>
        </p:nvSpPr>
        <p:spPr/>
        <p:txBody>
          <a:bodyPr/>
          <a:lstStyle/>
          <a:p>
            <a:pPr algn="r"/>
            <a:r>
              <a:rPr lang="en-GB" dirty="0"/>
              <a:t>Dragon Bones</a:t>
            </a:r>
          </a:p>
        </p:txBody>
      </p:sp>
      <p:pic>
        <p:nvPicPr>
          <p:cNvPr id="5" name="Picture 4">
            <a:extLst>
              <a:ext uri="{FF2B5EF4-FFF2-40B4-BE49-F238E27FC236}">
                <a16:creationId xmlns:a16="http://schemas.microsoft.com/office/drawing/2014/main" id="{DEB2030F-E09C-204F-A3DE-679A9C487E38}"/>
              </a:ext>
            </a:extLst>
          </p:cNvPr>
          <p:cNvPicPr>
            <a:picLocks noChangeAspect="1"/>
          </p:cNvPicPr>
          <p:nvPr/>
        </p:nvPicPr>
        <p:blipFill>
          <a:blip r:embed="rId2"/>
          <a:stretch>
            <a:fillRect/>
          </a:stretch>
        </p:blipFill>
        <p:spPr>
          <a:xfrm>
            <a:off x="490330" y="497577"/>
            <a:ext cx="3048000" cy="4829175"/>
          </a:xfrm>
          <a:prstGeom prst="rect">
            <a:avLst/>
          </a:prstGeom>
        </p:spPr>
      </p:pic>
      <p:pic>
        <p:nvPicPr>
          <p:cNvPr id="7" name="Picture 6">
            <a:extLst>
              <a:ext uri="{FF2B5EF4-FFF2-40B4-BE49-F238E27FC236}">
                <a16:creationId xmlns:a16="http://schemas.microsoft.com/office/drawing/2014/main" id="{39DC3351-7C72-F371-EAA0-733997835463}"/>
              </a:ext>
            </a:extLst>
          </p:cNvPr>
          <p:cNvPicPr>
            <a:picLocks noChangeAspect="1"/>
          </p:cNvPicPr>
          <p:nvPr/>
        </p:nvPicPr>
        <p:blipFill>
          <a:blip r:embed="rId3"/>
          <a:stretch>
            <a:fillRect/>
          </a:stretch>
        </p:blipFill>
        <p:spPr>
          <a:xfrm>
            <a:off x="4003198" y="1923221"/>
            <a:ext cx="2724150" cy="4495800"/>
          </a:xfrm>
          <a:prstGeom prst="rect">
            <a:avLst/>
          </a:prstGeom>
        </p:spPr>
      </p:pic>
      <p:pic>
        <p:nvPicPr>
          <p:cNvPr id="9" name="Picture 8">
            <a:extLst>
              <a:ext uri="{FF2B5EF4-FFF2-40B4-BE49-F238E27FC236}">
                <a16:creationId xmlns:a16="http://schemas.microsoft.com/office/drawing/2014/main" id="{EAC9D32E-8E98-D654-967A-B9A1D9CBFC15}"/>
              </a:ext>
            </a:extLst>
          </p:cNvPr>
          <p:cNvPicPr>
            <a:picLocks noChangeAspect="1"/>
          </p:cNvPicPr>
          <p:nvPr/>
        </p:nvPicPr>
        <p:blipFill>
          <a:blip r:embed="rId4"/>
          <a:stretch>
            <a:fillRect/>
          </a:stretch>
        </p:blipFill>
        <p:spPr>
          <a:xfrm>
            <a:off x="9008165" y="1923221"/>
            <a:ext cx="2144393" cy="4048953"/>
          </a:xfrm>
          <a:prstGeom prst="rect">
            <a:avLst/>
          </a:prstGeom>
        </p:spPr>
      </p:pic>
    </p:spTree>
    <p:extLst>
      <p:ext uri="{BB962C8B-B14F-4D97-AF65-F5344CB8AC3E}">
        <p14:creationId xmlns:p14="http://schemas.microsoft.com/office/powerpoint/2010/main" val="818336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27C3F-08F6-E169-586B-7F226B24CB3C}"/>
              </a:ext>
            </a:extLst>
          </p:cNvPr>
          <p:cNvSpPr>
            <a:spLocks noGrp="1"/>
          </p:cNvSpPr>
          <p:nvPr>
            <p:ph type="title"/>
          </p:nvPr>
        </p:nvSpPr>
        <p:spPr/>
        <p:txBody>
          <a:bodyPr/>
          <a:lstStyle/>
          <a:p>
            <a:r>
              <a:rPr lang="en-GB" dirty="0"/>
              <a:t>Kings and Queens</a:t>
            </a:r>
          </a:p>
        </p:txBody>
      </p:sp>
      <p:pic>
        <p:nvPicPr>
          <p:cNvPr id="5" name="Picture 4">
            <a:extLst>
              <a:ext uri="{FF2B5EF4-FFF2-40B4-BE49-F238E27FC236}">
                <a16:creationId xmlns:a16="http://schemas.microsoft.com/office/drawing/2014/main" id="{527AF991-C363-E61F-5548-1C955AF79E34}"/>
              </a:ext>
            </a:extLst>
          </p:cNvPr>
          <p:cNvPicPr>
            <a:picLocks noChangeAspect="1"/>
          </p:cNvPicPr>
          <p:nvPr/>
        </p:nvPicPr>
        <p:blipFill>
          <a:blip r:embed="rId2"/>
          <a:stretch>
            <a:fillRect/>
          </a:stretch>
        </p:blipFill>
        <p:spPr>
          <a:xfrm>
            <a:off x="540440" y="2158862"/>
            <a:ext cx="5277264" cy="3329546"/>
          </a:xfrm>
          <a:prstGeom prst="rect">
            <a:avLst/>
          </a:prstGeom>
        </p:spPr>
      </p:pic>
      <p:pic>
        <p:nvPicPr>
          <p:cNvPr id="7" name="Picture 6">
            <a:extLst>
              <a:ext uri="{FF2B5EF4-FFF2-40B4-BE49-F238E27FC236}">
                <a16:creationId xmlns:a16="http://schemas.microsoft.com/office/drawing/2014/main" id="{8C0D3DBC-8AAB-8DDE-BFF7-42067C64EF0C}"/>
              </a:ext>
            </a:extLst>
          </p:cNvPr>
          <p:cNvPicPr>
            <a:picLocks noChangeAspect="1"/>
          </p:cNvPicPr>
          <p:nvPr/>
        </p:nvPicPr>
        <p:blipFill>
          <a:blip r:embed="rId3"/>
          <a:stretch>
            <a:fillRect/>
          </a:stretch>
        </p:blipFill>
        <p:spPr>
          <a:xfrm>
            <a:off x="6495835" y="1863891"/>
            <a:ext cx="5155725" cy="4020441"/>
          </a:xfrm>
          <a:prstGeom prst="rect">
            <a:avLst/>
          </a:prstGeom>
        </p:spPr>
      </p:pic>
    </p:spTree>
    <p:extLst>
      <p:ext uri="{BB962C8B-B14F-4D97-AF65-F5344CB8AC3E}">
        <p14:creationId xmlns:p14="http://schemas.microsoft.com/office/powerpoint/2010/main" val="2314799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87C1-08DB-C191-62CC-C8B5037D1D85}"/>
              </a:ext>
            </a:extLst>
          </p:cNvPr>
          <p:cNvSpPr>
            <a:spLocks noGrp="1"/>
          </p:cNvSpPr>
          <p:nvPr>
            <p:ph type="title"/>
          </p:nvPr>
        </p:nvSpPr>
        <p:spPr/>
        <p:txBody>
          <a:bodyPr/>
          <a:lstStyle/>
          <a:p>
            <a:r>
              <a:rPr lang="en-GB" dirty="0"/>
              <a:t>Toys</a:t>
            </a:r>
          </a:p>
        </p:txBody>
      </p:sp>
      <p:pic>
        <p:nvPicPr>
          <p:cNvPr id="5" name="Picture 4">
            <a:extLst>
              <a:ext uri="{FF2B5EF4-FFF2-40B4-BE49-F238E27FC236}">
                <a16:creationId xmlns:a16="http://schemas.microsoft.com/office/drawing/2014/main" id="{A2C79367-FC60-A434-F384-04F7788C8761}"/>
              </a:ext>
            </a:extLst>
          </p:cNvPr>
          <p:cNvPicPr>
            <a:picLocks noChangeAspect="1"/>
          </p:cNvPicPr>
          <p:nvPr/>
        </p:nvPicPr>
        <p:blipFill>
          <a:blip r:embed="rId2"/>
          <a:stretch>
            <a:fillRect/>
          </a:stretch>
        </p:blipFill>
        <p:spPr>
          <a:xfrm>
            <a:off x="6395003" y="277468"/>
            <a:ext cx="5525667" cy="3340375"/>
          </a:xfrm>
          <a:prstGeom prst="rect">
            <a:avLst/>
          </a:prstGeom>
        </p:spPr>
      </p:pic>
      <p:pic>
        <p:nvPicPr>
          <p:cNvPr id="7" name="Picture 6">
            <a:extLst>
              <a:ext uri="{FF2B5EF4-FFF2-40B4-BE49-F238E27FC236}">
                <a16:creationId xmlns:a16="http://schemas.microsoft.com/office/drawing/2014/main" id="{CD056380-D381-CF42-7350-0117F447733B}"/>
              </a:ext>
            </a:extLst>
          </p:cNvPr>
          <p:cNvPicPr>
            <a:picLocks noChangeAspect="1"/>
          </p:cNvPicPr>
          <p:nvPr/>
        </p:nvPicPr>
        <p:blipFill>
          <a:blip r:embed="rId3"/>
          <a:stretch>
            <a:fillRect/>
          </a:stretch>
        </p:blipFill>
        <p:spPr>
          <a:xfrm>
            <a:off x="481633" y="1947655"/>
            <a:ext cx="3409950" cy="4552950"/>
          </a:xfrm>
          <a:prstGeom prst="rect">
            <a:avLst/>
          </a:prstGeom>
        </p:spPr>
      </p:pic>
      <p:pic>
        <p:nvPicPr>
          <p:cNvPr id="9" name="Picture 8">
            <a:extLst>
              <a:ext uri="{FF2B5EF4-FFF2-40B4-BE49-F238E27FC236}">
                <a16:creationId xmlns:a16="http://schemas.microsoft.com/office/drawing/2014/main" id="{D6FB717D-97A7-AFDC-409A-ACAF3C1A4A63}"/>
              </a:ext>
            </a:extLst>
          </p:cNvPr>
          <p:cNvPicPr>
            <a:picLocks noChangeAspect="1"/>
          </p:cNvPicPr>
          <p:nvPr/>
        </p:nvPicPr>
        <p:blipFill>
          <a:blip r:embed="rId4"/>
          <a:stretch>
            <a:fillRect/>
          </a:stretch>
        </p:blipFill>
        <p:spPr>
          <a:xfrm>
            <a:off x="5449142" y="3846903"/>
            <a:ext cx="4467225" cy="2581275"/>
          </a:xfrm>
          <a:prstGeom prst="rect">
            <a:avLst/>
          </a:prstGeom>
        </p:spPr>
      </p:pic>
    </p:spTree>
    <p:extLst>
      <p:ext uri="{BB962C8B-B14F-4D97-AF65-F5344CB8AC3E}">
        <p14:creationId xmlns:p14="http://schemas.microsoft.com/office/powerpoint/2010/main" val="2272980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E33E7D-903B-79C9-6BF1-6DCF4BAC7312}"/>
              </a:ext>
            </a:extLst>
          </p:cNvPr>
          <p:cNvPicPr>
            <a:picLocks noChangeAspect="1"/>
          </p:cNvPicPr>
          <p:nvPr/>
        </p:nvPicPr>
        <p:blipFill>
          <a:blip r:embed="rId2"/>
          <a:stretch>
            <a:fillRect/>
          </a:stretch>
        </p:blipFill>
        <p:spPr>
          <a:xfrm>
            <a:off x="286577" y="397151"/>
            <a:ext cx="5360625" cy="3416300"/>
          </a:xfrm>
          <a:prstGeom prst="rect">
            <a:avLst/>
          </a:prstGeom>
        </p:spPr>
      </p:pic>
      <p:pic>
        <p:nvPicPr>
          <p:cNvPr id="7" name="Picture 6">
            <a:extLst>
              <a:ext uri="{FF2B5EF4-FFF2-40B4-BE49-F238E27FC236}">
                <a16:creationId xmlns:a16="http://schemas.microsoft.com/office/drawing/2014/main" id="{F298A756-73FE-76AC-CBF9-31226E88D3D7}"/>
              </a:ext>
            </a:extLst>
          </p:cNvPr>
          <p:cNvPicPr>
            <a:picLocks noChangeAspect="1"/>
          </p:cNvPicPr>
          <p:nvPr/>
        </p:nvPicPr>
        <p:blipFill>
          <a:blip r:embed="rId3"/>
          <a:stretch>
            <a:fillRect/>
          </a:stretch>
        </p:blipFill>
        <p:spPr>
          <a:xfrm>
            <a:off x="6096000" y="396875"/>
            <a:ext cx="4781550" cy="3914775"/>
          </a:xfrm>
          <a:prstGeom prst="rect">
            <a:avLst/>
          </a:prstGeom>
        </p:spPr>
      </p:pic>
      <p:pic>
        <p:nvPicPr>
          <p:cNvPr id="9" name="Picture 8">
            <a:extLst>
              <a:ext uri="{FF2B5EF4-FFF2-40B4-BE49-F238E27FC236}">
                <a16:creationId xmlns:a16="http://schemas.microsoft.com/office/drawing/2014/main" id="{B3F124CB-1D8D-9C30-52B4-A24EEFF4AC45}"/>
              </a:ext>
            </a:extLst>
          </p:cNvPr>
          <p:cNvPicPr>
            <a:picLocks noChangeAspect="1"/>
          </p:cNvPicPr>
          <p:nvPr/>
        </p:nvPicPr>
        <p:blipFill>
          <a:blip r:embed="rId4"/>
          <a:stretch>
            <a:fillRect/>
          </a:stretch>
        </p:blipFill>
        <p:spPr>
          <a:xfrm>
            <a:off x="2424319" y="3546199"/>
            <a:ext cx="4533900" cy="2914650"/>
          </a:xfrm>
          <a:prstGeom prst="rect">
            <a:avLst/>
          </a:prstGeom>
        </p:spPr>
      </p:pic>
    </p:spTree>
    <p:extLst>
      <p:ext uri="{BB962C8B-B14F-4D97-AF65-F5344CB8AC3E}">
        <p14:creationId xmlns:p14="http://schemas.microsoft.com/office/powerpoint/2010/main" val="3314388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EED2E2BB-3846-41EB-9F1E-92C33C4A8F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74" name="Rectangle 73">
              <a:extLst>
                <a:ext uri="{FF2B5EF4-FFF2-40B4-BE49-F238E27FC236}">
                  <a16:creationId xmlns:a16="http://schemas.microsoft.com/office/drawing/2014/main" id="{C73D5773-5AC9-444A-A47A-EB6656ACD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Freeform 5">
              <a:extLst>
                <a:ext uri="{FF2B5EF4-FFF2-40B4-BE49-F238E27FC236}">
                  <a16:creationId xmlns:a16="http://schemas.microsoft.com/office/drawing/2014/main" id="{81EB4475-C020-4325-AF59-31FCBFB7C5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77" name="Rectangle 76">
            <a:extLst>
              <a:ext uri="{FF2B5EF4-FFF2-40B4-BE49-F238E27FC236}">
                <a16:creationId xmlns:a16="http://schemas.microsoft.com/office/drawing/2014/main" id="{F7689D68-C339-4D5B-9DAA-E13F6BD4D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862B405-3254-4C35-BB89-A55874F3AD50}"/>
              </a:ext>
            </a:extLst>
          </p:cNvPr>
          <p:cNvSpPr>
            <a:spLocks noGrp="1"/>
          </p:cNvSpPr>
          <p:nvPr>
            <p:ph type="title"/>
          </p:nvPr>
        </p:nvSpPr>
        <p:spPr>
          <a:xfrm>
            <a:off x="649975" y="4517136"/>
            <a:ext cx="9453911" cy="1174947"/>
          </a:xfrm>
        </p:spPr>
        <p:txBody>
          <a:bodyPr vert="horz" lIns="91440" tIns="45720" rIns="91440" bIns="45720" rtlCol="0" anchor="b">
            <a:normAutofit/>
          </a:bodyPr>
          <a:lstStyle/>
          <a:p>
            <a:r>
              <a:rPr lang="en-US" sz="6000" dirty="0"/>
              <a:t>Egyptian Museum </a:t>
            </a:r>
            <a:endParaRPr lang="en-US" sz="6000" b="0" i="0" kern="1200" dirty="0">
              <a:solidFill>
                <a:schemeClr val="bg2"/>
              </a:solidFill>
              <a:latin typeface="+mj-lt"/>
              <a:ea typeface="+mj-ea"/>
              <a:cs typeface="+mj-cs"/>
            </a:endParaRPr>
          </a:p>
        </p:txBody>
      </p:sp>
      <p:pic>
        <p:nvPicPr>
          <p:cNvPr id="1028" name="Picture 4" descr="Image">
            <a:extLst>
              <a:ext uri="{FF2B5EF4-FFF2-40B4-BE49-F238E27FC236}">
                <a16:creationId xmlns:a16="http://schemas.microsoft.com/office/drawing/2014/main" id="{80635B4C-BEEC-42E0-B779-5782B96B794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82685" y="730726"/>
            <a:ext cx="3506977" cy="3506977"/>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pic>
        <p:nvPicPr>
          <p:cNvPr id="1026" name="Picture 2" descr="Image">
            <a:extLst>
              <a:ext uri="{FF2B5EF4-FFF2-40B4-BE49-F238E27FC236}">
                <a16:creationId xmlns:a16="http://schemas.microsoft.com/office/drawing/2014/main" id="{12B64620-FEAF-44F2-ABEB-D013C5A1F91D}"/>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6049068" y="730726"/>
            <a:ext cx="3506977" cy="3506977"/>
          </a:xfrm>
          <a:prstGeom prst="roundRect">
            <a:avLst>
              <a:gd name="adj" fmla="val 1858"/>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994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3"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4"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5"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754991F-B52F-A172-5F3D-FEDF1D3A1143}"/>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5400" b="0" i="0" kern="1200">
                <a:solidFill>
                  <a:srgbClr val="EBEBEB"/>
                </a:solidFill>
                <a:latin typeface="+mj-lt"/>
                <a:ea typeface="+mj-ea"/>
                <a:cs typeface="+mj-cs"/>
              </a:rPr>
              <a:t>Leeds Industrial Museum Y6 2022</a:t>
            </a:r>
          </a:p>
        </p:txBody>
      </p:sp>
      <p:pic>
        <p:nvPicPr>
          <p:cNvPr id="5" name="Picture 4">
            <a:extLst>
              <a:ext uri="{FF2B5EF4-FFF2-40B4-BE49-F238E27FC236}">
                <a16:creationId xmlns:a16="http://schemas.microsoft.com/office/drawing/2014/main" id="{15771B3E-F87E-BD03-0596-C2F0ABD56B25}"/>
              </a:ext>
            </a:extLst>
          </p:cNvPr>
          <p:cNvPicPr>
            <a:picLocks noChangeAspect="1"/>
          </p:cNvPicPr>
          <p:nvPr/>
        </p:nvPicPr>
        <p:blipFill>
          <a:blip r:embed="rId3"/>
          <a:stretch>
            <a:fillRect/>
          </a:stretch>
        </p:blipFill>
        <p:spPr>
          <a:xfrm>
            <a:off x="1472253" y="876422"/>
            <a:ext cx="5117949" cy="5105155"/>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916435253"/>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F0214F10-B73B-44BD-ADDA-1684F6E4BF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2" name="Rectangle 21">
              <a:extLst>
                <a:ext uri="{FF2B5EF4-FFF2-40B4-BE49-F238E27FC236}">
                  <a16:creationId xmlns:a16="http://schemas.microsoft.com/office/drawing/2014/main" id="{29CAF222-E4F2-40A9-B784-FEA6408B7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Freeform 5">
              <a:extLst>
                <a:ext uri="{FF2B5EF4-FFF2-40B4-BE49-F238E27FC236}">
                  <a16:creationId xmlns:a16="http://schemas.microsoft.com/office/drawing/2014/main" id="{7FDBCBA2-AC51-4C14-B267-152AB09E4CC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5" name="Rectangle 24">
            <a:extLst>
              <a:ext uri="{FF2B5EF4-FFF2-40B4-BE49-F238E27FC236}">
                <a16:creationId xmlns:a16="http://schemas.microsoft.com/office/drawing/2014/main" id="{AA68CF9D-0697-4A3E-8837-0C39FCCDC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7" name="Picture 6">
            <a:extLst>
              <a:ext uri="{FF2B5EF4-FFF2-40B4-BE49-F238E27FC236}">
                <a16:creationId xmlns:a16="http://schemas.microsoft.com/office/drawing/2014/main" id="{102089AB-77DD-F302-30DF-A9EEA41F4280}"/>
              </a:ext>
            </a:extLst>
          </p:cNvPr>
          <p:cNvPicPr>
            <a:picLocks noChangeAspect="1"/>
          </p:cNvPicPr>
          <p:nvPr/>
        </p:nvPicPr>
        <p:blipFill rotWithShape="1">
          <a:blip r:embed="rId3"/>
          <a:srcRect l="12941" r="16999"/>
          <a:stretch/>
        </p:blipFill>
        <p:spPr>
          <a:xfrm>
            <a:off x="467934" y="477448"/>
            <a:ext cx="3749040" cy="4267573"/>
          </a:xfrm>
          <a:prstGeom prst="rect">
            <a:avLst/>
          </a:prstGeom>
        </p:spPr>
      </p:pic>
      <p:pic>
        <p:nvPicPr>
          <p:cNvPr id="9" name="Picture 8">
            <a:extLst>
              <a:ext uri="{FF2B5EF4-FFF2-40B4-BE49-F238E27FC236}">
                <a16:creationId xmlns:a16="http://schemas.microsoft.com/office/drawing/2014/main" id="{9FAAE84A-C3EB-6F16-0131-BB5809ECAE7C}"/>
              </a:ext>
            </a:extLst>
          </p:cNvPr>
          <p:cNvPicPr>
            <a:picLocks noChangeAspect="1"/>
          </p:cNvPicPr>
          <p:nvPr/>
        </p:nvPicPr>
        <p:blipFill rotWithShape="1">
          <a:blip r:embed="rId4"/>
          <a:srcRect r="13952" b="4"/>
          <a:stretch/>
        </p:blipFill>
        <p:spPr>
          <a:xfrm>
            <a:off x="4276179" y="477446"/>
            <a:ext cx="3639642" cy="4195163"/>
          </a:xfrm>
          <a:prstGeom prst="rect">
            <a:avLst/>
          </a:prstGeom>
        </p:spPr>
      </p:pic>
      <p:pic>
        <p:nvPicPr>
          <p:cNvPr id="5" name="Picture 4">
            <a:extLst>
              <a:ext uri="{FF2B5EF4-FFF2-40B4-BE49-F238E27FC236}">
                <a16:creationId xmlns:a16="http://schemas.microsoft.com/office/drawing/2014/main" id="{730841CC-3294-E2FC-EEB6-AEE0470DB967}"/>
              </a:ext>
            </a:extLst>
          </p:cNvPr>
          <p:cNvPicPr>
            <a:picLocks noChangeAspect="1"/>
          </p:cNvPicPr>
          <p:nvPr/>
        </p:nvPicPr>
        <p:blipFill rotWithShape="1">
          <a:blip r:embed="rId5"/>
          <a:srcRect l="15826" r="7956" b="4"/>
          <a:stretch/>
        </p:blipFill>
        <p:spPr>
          <a:xfrm>
            <a:off x="7975026" y="477446"/>
            <a:ext cx="3739890" cy="4195163"/>
          </a:xfrm>
          <a:prstGeom prst="rect">
            <a:avLst/>
          </a:prstGeom>
        </p:spPr>
      </p:pic>
      <p:sp>
        <p:nvSpPr>
          <p:cNvPr id="27"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2856" y="3785499"/>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9" name="Freeform: Shape 28">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1" name="Freeform 5">
            <a:extLst>
              <a:ext uri="{FF2B5EF4-FFF2-40B4-BE49-F238E27FC236}">
                <a16:creationId xmlns:a16="http://schemas.microsoft.com/office/drawing/2014/main" id="{C91E93A7-6C7F-4F77-9CB0-280D958EF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AE8F347F-4A53-CDD4-12F6-38680A10D682}"/>
              </a:ext>
            </a:extLst>
          </p:cNvPr>
          <p:cNvSpPr>
            <a:spLocks noGrp="1"/>
          </p:cNvSpPr>
          <p:nvPr>
            <p:ph type="title"/>
          </p:nvPr>
        </p:nvSpPr>
        <p:spPr>
          <a:xfrm>
            <a:off x="892199" y="4854346"/>
            <a:ext cx="10407602" cy="868026"/>
          </a:xfrm>
        </p:spPr>
        <p:txBody>
          <a:bodyPr vert="horz" lIns="91440" tIns="45720" rIns="91440" bIns="45720" rtlCol="0" anchor="b">
            <a:normAutofit/>
          </a:bodyPr>
          <a:lstStyle/>
          <a:p>
            <a:pPr algn="ctr"/>
            <a:r>
              <a:rPr lang="en-US" sz="4400">
                <a:solidFill>
                  <a:srgbClr val="EBEBEB"/>
                </a:solidFill>
              </a:rPr>
              <a:t>Homework projects</a:t>
            </a:r>
          </a:p>
        </p:txBody>
      </p:sp>
    </p:spTree>
    <p:extLst>
      <p:ext uri="{BB962C8B-B14F-4D97-AF65-F5344CB8AC3E}">
        <p14:creationId xmlns:p14="http://schemas.microsoft.com/office/powerpoint/2010/main" val="34102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C142931-592B-514F-8AAD-B82F44FAE3A4}"/>
              </a:ext>
            </a:extLst>
          </p:cNvPr>
          <p:cNvSpPr>
            <a:spLocks noGrp="1"/>
          </p:cNvSpPr>
          <p:nvPr>
            <p:ph type="title"/>
          </p:nvPr>
        </p:nvSpPr>
        <p:spPr>
          <a:xfrm>
            <a:off x="8160773" y="1113062"/>
            <a:ext cx="3382297" cy="3281957"/>
          </a:xfrm>
        </p:spPr>
        <p:txBody>
          <a:bodyPr vert="horz" lIns="91440" tIns="45720" rIns="91440" bIns="45720" rtlCol="0" anchor="b">
            <a:normAutofit/>
          </a:bodyPr>
          <a:lstStyle/>
          <a:p>
            <a:r>
              <a:rPr lang="en-US" sz="5400" b="0" i="0" kern="1200">
                <a:solidFill>
                  <a:srgbClr val="EBEBEB"/>
                </a:solidFill>
                <a:latin typeface="+mj-lt"/>
                <a:ea typeface="+mj-ea"/>
                <a:cs typeface="+mj-cs"/>
              </a:rPr>
              <a:t>Cross-curricular History</a:t>
            </a:r>
          </a:p>
        </p:txBody>
      </p:sp>
      <p:pic>
        <p:nvPicPr>
          <p:cNvPr id="5" name="Content Placeholder 4">
            <a:extLst>
              <a:ext uri="{FF2B5EF4-FFF2-40B4-BE49-F238E27FC236}">
                <a16:creationId xmlns:a16="http://schemas.microsoft.com/office/drawing/2014/main" id="{82373385-09CE-EA8F-042E-CD5B95A53B3F}"/>
              </a:ext>
            </a:extLst>
          </p:cNvPr>
          <p:cNvPicPr>
            <a:picLocks noGrp="1" noChangeAspect="1"/>
          </p:cNvPicPr>
          <p:nvPr>
            <p:ph idx="1"/>
          </p:nvPr>
        </p:nvPicPr>
        <p:blipFill>
          <a:blip r:embed="rId3"/>
          <a:stretch>
            <a:fillRect/>
          </a:stretch>
        </p:blipFill>
        <p:spPr>
          <a:xfrm>
            <a:off x="1109763" y="1259688"/>
            <a:ext cx="6470907" cy="4335507"/>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660576117"/>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9203CDD-0424-EEAD-FA16-7B43EE9504A6}"/>
              </a:ext>
            </a:extLst>
          </p:cNvPr>
          <p:cNvSpPr>
            <a:spLocks noGrp="1"/>
          </p:cNvSpPr>
          <p:nvPr>
            <p:ph type="title"/>
          </p:nvPr>
        </p:nvSpPr>
        <p:spPr>
          <a:xfrm>
            <a:off x="8160773" y="1113062"/>
            <a:ext cx="3382297" cy="3281957"/>
          </a:xfrm>
        </p:spPr>
        <p:txBody>
          <a:bodyPr vert="horz" lIns="91440" tIns="45720" rIns="91440" bIns="45720" rtlCol="0" anchor="b">
            <a:normAutofit/>
          </a:bodyPr>
          <a:lstStyle/>
          <a:p>
            <a:r>
              <a:rPr lang="en-US" sz="4600" b="0" i="0" kern="1200">
                <a:solidFill>
                  <a:srgbClr val="EBEBEB"/>
                </a:solidFill>
                <a:latin typeface="+mj-lt"/>
                <a:ea typeface="+mj-ea"/>
                <a:cs typeface="+mj-cs"/>
              </a:rPr>
              <a:t>Assemblies</a:t>
            </a:r>
          </a:p>
        </p:txBody>
      </p:sp>
      <p:pic>
        <p:nvPicPr>
          <p:cNvPr id="5" name="Content Placeholder 4" descr="Graphical user interface&#10;&#10;Description automatically generated">
            <a:extLst>
              <a:ext uri="{FF2B5EF4-FFF2-40B4-BE49-F238E27FC236}">
                <a16:creationId xmlns:a16="http://schemas.microsoft.com/office/drawing/2014/main" id="{36D14385-68F5-2483-F5E5-0E65902DAA60}"/>
              </a:ext>
            </a:extLst>
          </p:cNvPr>
          <p:cNvPicPr>
            <a:picLocks noGrp="1" noChangeAspect="1"/>
          </p:cNvPicPr>
          <p:nvPr>
            <p:ph idx="1"/>
          </p:nvPr>
        </p:nvPicPr>
        <p:blipFill>
          <a:blip r:embed="rId3"/>
          <a:stretch>
            <a:fillRect/>
          </a:stretch>
        </p:blipFill>
        <p:spPr>
          <a:xfrm>
            <a:off x="1606306" y="1113063"/>
            <a:ext cx="5477820" cy="4628758"/>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016641915"/>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4E212B76-74CB-461F-90A3-EF4F2397A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5F58115C-5704-0842-CE78-C247D7FB2C19}"/>
              </a:ext>
            </a:extLst>
          </p:cNvPr>
          <p:cNvSpPr>
            <a:spLocks noGrp="1"/>
          </p:cNvSpPr>
          <p:nvPr>
            <p:ph type="title"/>
          </p:nvPr>
        </p:nvSpPr>
        <p:spPr>
          <a:xfrm>
            <a:off x="6744929" y="1241266"/>
            <a:ext cx="4798142" cy="3153753"/>
          </a:xfrm>
        </p:spPr>
        <p:txBody>
          <a:bodyPr vert="horz" lIns="91440" tIns="45720" rIns="91440" bIns="45720" rtlCol="0" anchor="b">
            <a:normAutofit/>
          </a:bodyPr>
          <a:lstStyle/>
          <a:p>
            <a:r>
              <a:rPr lang="en-US" sz="4600" b="0" i="0" kern="1200">
                <a:solidFill>
                  <a:srgbClr val="EBEBEB"/>
                </a:solidFill>
                <a:latin typeface="+mj-lt"/>
                <a:ea typeface="+mj-ea"/>
                <a:cs typeface="+mj-cs"/>
              </a:rPr>
              <a:t>Remembrance</a:t>
            </a:r>
          </a:p>
        </p:txBody>
      </p:sp>
      <p:sp>
        <p:nvSpPr>
          <p:cNvPr id="18" name="Rectangle 17">
            <a:extLst>
              <a:ext uri="{FF2B5EF4-FFF2-40B4-BE49-F238E27FC236}">
                <a16:creationId xmlns:a16="http://schemas.microsoft.com/office/drawing/2014/main" id="{81E746D0-4B37-4869-B2EF-79D5F0FFF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Content Placeholder 4">
            <a:extLst>
              <a:ext uri="{FF2B5EF4-FFF2-40B4-BE49-F238E27FC236}">
                <a16:creationId xmlns:a16="http://schemas.microsoft.com/office/drawing/2014/main" id="{F3FD07FA-774E-77FC-128F-D9E3A2C38BD8}"/>
              </a:ext>
            </a:extLst>
          </p:cNvPr>
          <p:cNvPicPr>
            <a:picLocks noGrp="1" noChangeAspect="1"/>
          </p:cNvPicPr>
          <p:nvPr>
            <p:ph idx="1"/>
          </p:nvPr>
        </p:nvPicPr>
        <p:blipFill>
          <a:blip r:embed="rId3"/>
          <a:stretch>
            <a:fillRect/>
          </a:stretch>
        </p:blipFill>
        <p:spPr>
          <a:xfrm>
            <a:off x="1363720" y="1113063"/>
            <a:ext cx="4478323" cy="4628758"/>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998184566"/>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4E212B76-74CB-461F-90A3-EF4F2397A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8D725E8E-C144-36DA-87F9-D667C6D0C3BA}"/>
              </a:ext>
            </a:extLst>
          </p:cNvPr>
          <p:cNvSpPr>
            <a:spLocks noGrp="1"/>
          </p:cNvSpPr>
          <p:nvPr>
            <p:ph type="title"/>
          </p:nvPr>
        </p:nvSpPr>
        <p:spPr>
          <a:xfrm>
            <a:off x="6744929" y="1241266"/>
            <a:ext cx="4798142" cy="3153753"/>
          </a:xfrm>
        </p:spPr>
        <p:txBody>
          <a:bodyPr vert="horz" lIns="91440" tIns="45720" rIns="91440" bIns="45720" rtlCol="0" anchor="b">
            <a:normAutofit/>
          </a:bodyPr>
          <a:lstStyle/>
          <a:p>
            <a:r>
              <a:rPr lang="en-US" sz="5400" b="0" i="0" kern="1200">
                <a:solidFill>
                  <a:srgbClr val="EBEBEB"/>
                </a:solidFill>
                <a:latin typeface="+mj-lt"/>
                <a:ea typeface="+mj-ea"/>
                <a:cs typeface="+mj-cs"/>
              </a:rPr>
              <a:t>Parliament workshop</a:t>
            </a:r>
          </a:p>
        </p:txBody>
      </p:sp>
      <p:sp>
        <p:nvSpPr>
          <p:cNvPr id="18" name="Rectangle 17">
            <a:extLst>
              <a:ext uri="{FF2B5EF4-FFF2-40B4-BE49-F238E27FC236}">
                <a16:creationId xmlns:a16="http://schemas.microsoft.com/office/drawing/2014/main" id="{81E746D0-4B37-4869-B2EF-79D5F0FFF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Content Placeholder 4">
            <a:extLst>
              <a:ext uri="{FF2B5EF4-FFF2-40B4-BE49-F238E27FC236}">
                <a16:creationId xmlns:a16="http://schemas.microsoft.com/office/drawing/2014/main" id="{DC359FE2-6293-33E9-1BFB-90EE4CA80C5B}"/>
              </a:ext>
            </a:extLst>
          </p:cNvPr>
          <p:cNvPicPr>
            <a:picLocks noGrp="1" noChangeAspect="1"/>
          </p:cNvPicPr>
          <p:nvPr>
            <p:ph idx="1"/>
          </p:nvPr>
        </p:nvPicPr>
        <p:blipFill>
          <a:blip r:embed="rId3"/>
          <a:stretch>
            <a:fillRect/>
          </a:stretch>
        </p:blipFill>
        <p:spPr>
          <a:xfrm>
            <a:off x="1109764" y="1607466"/>
            <a:ext cx="4986236" cy="363995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266089819"/>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84EF8DC-D355-0E96-8700-04AE8EB7F50D}"/>
              </a:ext>
            </a:extLst>
          </p:cNvPr>
          <p:cNvSpPr>
            <a:spLocks noGrp="1"/>
          </p:cNvSpPr>
          <p:nvPr>
            <p:ph type="title"/>
          </p:nvPr>
        </p:nvSpPr>
        <p:spPr>
          <a:xfrm>
            <a:off x="8160773" y="1113062"/>
            <a:ext cx="3382297" cy="3281957"/>
          </a:xfrm>
        </p:spPr>
        <p:txBody>
          <a:bodyPr vert="horz" lIns="91440" tIns="45720" rIns="91440" bIns="45720" rtlCol="0" anchor="b">
            <a:normAutofit/>
          </a:bodyPr>
          <a:lstStyle/>
          <a:p>
            <a:r>
              <a:rPr lang="en-US" sz="5400" b="0" i="0" kern="1200">
                <a:solidFill>
                  <a:srgbClr val="EBEBEB"/>
                </a:solidFill>
                <a:latin typeface="+mj-lt"/>
                <a:ea typeface="+mj-ea"/>
                <a:cs typeface="+mj-cs"/>
              </a:rPr>
              <a:t>Victorian schooling</a:t>
            </a:r>
          </a:p>
        </p:txBody>
      </p:sp>
      <p:pic>
        <p:nvPicPr>
          <p:cNvPr id="5" name="Content Placeholder 4">
            <a:extLst>
              <a:ext uri="{FF2B5EF4-FFF2-40B4-BE49-F238E27FC236}">
                <a16:creationId xmlns:a16="http://schemas.microsoft.com/office/drawing/2014/main" id="{8B47CABB-45D5-C827-B7A4-B1932E39B645}"/>
              </a:ext>
            </a:extLst>
          </p:cNvPr>
          <p:cNvPicPr>
            <a:picLocks noGrp="1" noChangeAspect="1"/>
          </p:cNvPicPr>
          <p:nvPr>
            <p:ph idx="1"/>
          </p:nvPr>
        </p:nvPicPr>
        <p:blipFill>
          <a:blip r:embed="rId3"/>
          <a:stretch>
            <a:fillRect/>
          </a:stretch>
        </p:blipFill>
        <p:spPr>
          <a:xfrm>
            <a:off x="1109763" y="1211156"/>
            <a:ext cx="6470907" cy="4432571"/>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185542658"/>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84e2977-c813-4812-9887-c0c813209b78" xsi:nil="true"/>
    <lcf76f155ced4ddcb4097134ff3c332f xmlns="d6a62d4e-c1a5-41da-b114-92f9fd8258f5">
      <Terms xmlns="http://schemas.microsoft.com/office/infopath/2007/PartnerControls"/>
    </lcf76f155ced4ddcb4097134ff3c332f>
    <MediaLengthInSeconds xmlns="d6a62d4e-c1a5-41da-b114-92f9fd8258f5" xsi:nil="true"/>
    <SharedWithUsers xmlns="084e2977-c813-4812-9887-c0c813209b78">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92E9B94DF52745889749F05D1656C3" ma:contentTypeVersion="14" ma:contentTypeDescription="Create a new document." ma:contentTypeScope="" ma:versionID="ecc1aa3ce586b888b9b317216d170b0f">
  <xsd:schema xmlns:xsd="http://www.w3.org/2001/XMLSchema" xmlns:xs="http://www.w3.org/2001/XMLSchema" xmlns:p="http://schemas.microsoft.com/office/2006/metadata/properties" xmlns:ns2="d6a62d4e-c1a5-41da-b114-92f9fd8258f5" xmlns:ns3="084e2977-c813-4812-9887-c0c813209b78" targetNamespace="http://schemas.microsoft.com/office/2006/metadata/properties" ma:root="true" ma:fieldsID="a400668d77a63368a950f8d77875aa84" ns2:_="" ns3:_="">
    <xsd:import namespace="d6a62d4e-c1a5-41da-b114-92f9fd8258f5"/>
    <xsd:import namespace="084e2977-c813-4812-9887-c0c813209b7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a62d4e-c1a5-41da-b114-92f9fd8258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37d0c92-f4bc-4590-99b6-3049a1569e37"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4e2977-c813-4812-9887-c0c813209b7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6f558dc-cca9-4c87-8ebd-2cabe6c6bc77}" ma:internalName="TaxCatchAll" ma:showField="CatchAllData" ma:web="084e2977-c813-4812-9887-c0c813209b78">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CCCA30-2284-4204-B49F-351BA2B8252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32a181a1-1b68-4069-89dd-62d3178b0570"/>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5696781C-F6AF-45CA-B2FB-DFCF6496C650}"/>
</file>

<file path=customXml/itemProps3.xml><?xml version="1.0" encoding="utf-8"?>
<ds:datastoreItem xmlns:ds="http://schemas.openxmlformats.org/officeDocument/2006/customXml" ds:itemID="{3336FD01-A396-4350-82A7-275E0DA21E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1911</TotalTime>
  <Words>1716</Words>
  <Application>Microsoft Office PowerPoint</Application>
  <PresentationFormat>Widescreen</PresentationFormat>
  <Paragraphs>167</Paragraphs>
  <Slides>40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Century Gothic</vt:lpstr>
      <vt:lpstr>Wingdings 3</vt:lpstr>
      <vt:lpstr>Ion Boardroom</vt:lpstr>
      <vt:lpstr>History Curriculum </vt:lpstr>
      <vt:lpstr>Whole school targets for 2022-23</vt:lpstr>
      <vt:lpstr>Evidence from book scrutinies ( December 2022)</vt:lpstr>
      <vt:lpstr>Evidence from learning walk (Spring 1)</vt:lpstr>
      <vt:lpstr>History Curriculum Vision Statement</vt:lpstr>
      <vt:lpstr>Intent of the History Curriculum</vt:lpstr>
      <vt:lpstr>PowerPoint Presentation</vt:lpstr>
      <vt:lpstr>Rationale behind the history curriculum at Holy Name.</vt:lpstr>
      <vt:lpstr>School Aims and Values Mission Statement Loving, learning, living, laughing, together in faith.</vt:lpstr>
      <vt:lpstr>Long and Medium Term Plans </vt:lpstr>
      <vt:lpstr>PowerPoint Presentation</vt:lpstr>
      <vt:lpstr>Knowledge Organiser</vt:lpstr>
      <vt:lpstr>Our History Curriculum</vt:lpstr>
      <vt:lpstr>Our History Curriculum</vt:lpstr>
      <vt:lpstr>Skills and Knowledge</vt:lpstr>
      <vt:lpstr>Implementation of the History Curriculum</vt:lpstr>
      <vt:lpstr>Subject Leadership</vt:lpstr>
      <vt:lpstr>Curriculum Outcomes</vt:lpstr>
      <vt:lpstr>Professional Development  How do you evaluate the professional development needs of your colleagues and then provide support and training? </vt:lpstr>
      <vt:lpstr>History Across School</vt:lpstr>
      <vt:lpstr>History Across School</vt:lpstr>
      <vt:lpstr>History Across School</vt:lpstr>
      <vt:lpstr>History Across School</vt:lpstr>
      <vt:lpstr>Assessment and Monitoring</vt:lpstr>
      <vt:lpstr>Impact of the history Curriculum</vt:lpstr>
      <vt:lpstr>End of Key Stage Expectations</vt:lpstr>
      <vt:lpstr>PowerPoint Presentation</vt:lpstr>
      <vt:lpstr>PowerPoint Presentation</vt:lpstr>
      <vt:lpstr>Dragon Bones</vt:lpstr>
      <vt:lpstr>Kings and Queens</vt:lpstr>
      <vt:lpstr>Toys</vt:lpstr>
      <vt:lpstr>PowerPoint Presentation</vt:lpstr>
      <vt:lpstr>Egyptian Museum </vt:lpstr>
      <vt:lpstr>Leeds Industrial Museum Y6 2022</vt:lpstr>
      <vt:lpstr>Homework projects</vt:lpstr>
      <vt:lpstr>Cross-curricular History</vt:lpstr>
      <vt:lpstr>Assemblies</vt:lpstr>
      <vt:lpstr>Remembrance</vt:lpstr>
      <vt:lpstr>Parliament workshop</vt:lpstr>
      <vt:lpstr>Victorian schooling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Curriculum</dc:title>
  <dc:creator>Aisling Wells</dc:creator>
  <cp:lastModifiedBy>Emily Brown</cp:lastModifiedBy>
  <cp:revision>32</cp:revision>
  <dcterms:created xsi:type="dcterms:W3CDTF">2020-01-10T15:03:16Z</dcterms:created>
  <dcterms:modified xsi:type="dcterms:W3CDTF">2022-12-08T13:36:43Z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832400.000000000</vt:lpwstr>
  </property>
  <property fmtid="{D5CDD505-2E9C-101B-9397-08002B2CF9AE}" pid="3" name="ContentTypeId">
    <vt:lpwstr>0x0101001192E9B94DF52745889749F05D1656C3</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